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538" r:id="rId2"/>
    <p:sldId id="537" r:id="rId3"/>
    <p:sldId id="267" r:id="rId4"/>
    <p:sldId id="539" r:id="rId5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3559D-506A-4FF3-9027-507541C33754}" type="datetimeFigureOut">
              <a:rPr lang="nl-BE" smtClean="0"/>
              <a:t>30/05/2026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EC2879-A9A8-435D-88AD-A943CAA1374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41403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nl-NL" noProof="0"/>
              <a:t>‹#›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901400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nl-NL" noProof="0"/>
              <a:t>‹#›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77992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nl-NL" noProof="0"/>
              <a:t>‹#›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728267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5AED2E-195E-B005-51B8-E5A59355E9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8DC2E87-B9A1-D38C-303C-69A6C203E7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EEF17A4-5D20-E473-599D-C19CD4263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287A-2474-48BA-9882-581746FE7709}" type="datetimeFigureOut">
              <a:rPr lang="nl-BE" smtClean="0"/>
              <a:t>30/05/2026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5A48452-2E75-74F6-DA39-13CC79591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6F10F36-076A-29EB-A330-977ED5275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6B952-32B2-4E33-B620-F160B948C14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51754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4F61A4-132C-2758-243A-3248B1436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F399FB3-FA6A-9891-37E1-7708F1191B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DEFC4B7-EF16-9B9D-92FF-9DB13E9AE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287A-2474-48BA-9882-581746FE7709}" type="datetimeFigureOut">
              <a:rPr lang="nl-BE" smtClean="0"/>
              <a:t>30/05/2026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9E1DDE8-74F3-FF15-628D-403AB5CE8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80D7B08-299F-EB9E-B86D-0004DE4EC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6B952-32B2-4E33-B620-F160B948C14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39632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CE6B2F-2BE2-01F7-33CE-7DDCDE931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279C42D-A711-BA90-4D19-0C85DEF409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AE26ECD-D309-2C69-F11C-89E7DFE90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287A-2474-48BA-9882-581746FE7709}" type="datetimeFigureOut">
              <a:rPr lang="nl-BE" smtClean="0"/>
              <a:t>30/05/2026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D7384D4-0468-DFF2-533D-A381D696E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713F8D6-D542-5836-457F-FDD2D93D8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6B952-32B2-4E33-B620-F160B948C14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41759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1AB484-FC08-85DC-E056-A16D3B57B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B04A303-9D7B-35E7-995C-38389F2266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EDA156D-11E8-42C2-6661-920A98AE5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084C2A1-C46C-448D-20CE-94BEAB3C2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287A-2474-48BA-9882-581746FE7709}" type="datetimeFigureOut">
              <a:rPr lang="nl-BE" smtClean="0"/>
              <a:t>30/05/2026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DB6078D-2AE3-5D75-09BC-270AB079F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55E24E5-32AA-9B01-932D-D22DFEE8C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6B952-32B2-4E33-B620-F160B948C14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92333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4AADBB-17BB-22B5-ED47-7ECA0FB48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40B8E3F-F035-4286-EFF2-663B59C83B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D507449-BC54-77AF-6D22-0262A97E63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A2CE07E-3072-FD4F-8080-45C89DDB3A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05EF459-2D01-9663-85A4-EEE2D54D89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B658B820-62B7-981F-C6EC-58F24AB8F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287A-2474-48BA-9882-581746FE7709}" type="datetimeFigureOut">
              <a:rPr lang="nl-BE" smtClean="0"/>
              <a:t>30/05/2026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86EF17AA-E44B-A5E2-6D14-3D2B47ABF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D9C4D969-5F82-1D77-006A-7E37A9568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6B952-32B2-4E33-B620-F160B948C14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34387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8F0AEB-AA9F-BD83-C4E0-B61296347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E546617A-AA22-56BB-53A6-0CF24CC33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287A-2474-48BA-9882-581746FE7709}" type="datetimeFigureOut">
              <a:rPr lang="nl-BE" smtClean="0"/>
              <a:t>30/05/2026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A72D7B9-1F08-13E7-2A16-8C74E419C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3319633-1290-B49B-95D6-F992A8F02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6B952-32B2-4E33-B620-F160B948C14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97209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1DF015AD-A888-9F74-A89B-909E6C489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287A-2474-48BA-9882-581746FE7709}" type="datetimeFigureOut">
              <a:rPr lang="nl-BE" smtClean="0"/>
              <a:t>30/05/2026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16F5CF2-E957-C046-BF9D-0C481610B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955A6C0-4E43-C01C-F4AB-44C9A1C55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6B952-32B2-4E33-B620-F160B948C14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4719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D64804-EA33-931B-F127-62B0C8604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A3E616A-FCA8-3CA0-C0A1-B9BFE0E6B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404F5A4-89D4-800B-3F66-569CFC8B40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3C3BE09-ADFE-DE50-56BA-562569BB0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287A-2474-48BA-9882-581746FE7709}" type="datetimeFigureOut">
              <a:rPr lang="nl-BE" smtClean="0"/>
              <a:t>30/05/2026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841C6CF-031B-FEBA-E2B1-EB3441E34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43843EB-C542-8584-45F9-3C31C3099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6B952-32B2-4E33-B620-F160B948C14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1817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41B5F0-3E95-83AF-2100-FD1E11DBC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DCADCAE4-6023-E0DC-E260-72E3E37CB5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92276A6-DBA1-07E9-B664-44DAF51E28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AC3CADC-2C06-E652-40E2-D6F1B02F0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287A-2474-48BA-9882-581746FE7709}" type="datetimeFigureOut">
              <a:rPr lang="nl-BE" smtClean="0"/>
              <a:t>30/05/2026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DDA37B9-C973-707B-748C-4CD0320A0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4553F46-6687-6D41-7E24-CBD0C0B9B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6B952-32B2-4E33-B620-F160B948C14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6050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78D9B9-B113-8564-0162-76C68DCEA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1A7ACA75-B9BC-1B54-3703-5F59554781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A69FFE1-162B-E4BC-7620-A40888EA8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287A-2474-48BA-9882-581746FE7709}" type="datetimeFigureOut">
              <a:rPr lang="nl-BE" smtClean="0"/>
              <a:t>30/05/2026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E4045E8-33A7-62A0-F818-D59145141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8AF181B-798E-91D3-E923-3DCF6A077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6B952-32B2-4E33-B620-F160B948C14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68862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A98BCAA3-DB6C-8F08-5609-A82928180D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E55162B-EB8F-6081-4F2B-A16EA413CE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3981E6B-8E50-6B7A-CEB7-4E3EEF447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287A-2474-48BA-9882-581746FE7709}" type="datetimeFigureOut">
              <a:rPr lang="nl-BE" smtClean="0"/>
              <a:t>30/05/2026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6638CC1-840A-E040-AC26-369C17DED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31348DD-ECDE-93D1-BE41-641AB9FFD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6B952-32B2-4E33-B620-F160B948C14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24465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60B5E565-C93A-B87D-F2E6-89273D32E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28A63C9-F96F-2B52-E538-2E5B395E25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E58B564-DA66-2ED5-4CDB-ADC19A3DBF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79287A-2474-48BA-9882-581746FE7709}" type="datetimeFigureOut">
              <a:rPr lang="nl-BE" smtClean="0"/>
              <a:t>30/05/2026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5294541-1806-2007-2234-12D356605A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A8FB410-6694-88AE-09E1-D1DF262B8A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A6B952-32B2-4E33-B620-F160B948C14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59087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D95B3-4D2C-817E-56E7-DECC4FBB1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1635D-1BAD-F9FE-EA19-69FF09395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13C5F6-5BF9-4C87-099F-86641A590CBF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CE89233-E0AD-7D12-E1CB-2567E6B5C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5886443-BFC7-91C7-9E7A-8549FFF2D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8" name="Picture 4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18229225-D63D-0620-9925-1B48F95521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79" b="27988"/>
          <a:stretch/>
        </p:blipFill>
        <p:spPr bwMode="auto">
          <a:xfrm>
            <a:off x="-38101" y="0"/>
            <a:ext cx="12325351" cy="8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el 4">
            <a:extLst>
              <a:ext uri="{FF2B5EF4-FFF2-40B4-BE49-F238E27FC236}">
                <a16:creationId xmlns:a16="http://schemas.microsoft.com/office/drawing/2014/main" id="{F0A0C053-660A-C722-D9DB-B6408FB63216}"/>
              </a:ext>
            </a:extLst>
          </p:cNvPr>
          <p:cNvSpPr txBox="1">
            <a:spLocks/>
          </p:cNvSpPr>
          <p:nvPr/>
        </p:nvSpPr>
        <p:spPr bwMode="black">
          <a:xfrm>
            <a:off x="3386867" y="1811292"/>
            <a:ext cx="8900384" cy="180075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>
                <a:solidFill>
                  <a:srgbClr val="142233"/>
                </a:solidFill>
              </a:rPr>
              <a:t>FOCUSGROEPEN.</a:t>
            </a:r>
            <a:br>
              <a:rPr lang="en-US" sz="5400" dirty="0">
                <a:solidFill>
                  <a:srgbClr val="142233"/>
                </a:solidFill>
              </a:rPr>
            </a:br>
            <a:r>
              <a:rPr lang="en-US" sz="5400" dirty="0">
                <a:solidFill>
                  <a:srgbClr val="142233"/>
                </a:solidFill>
              </a:rPr>
              <a:t>STATUS </a:t>
            </a:r>
            <a:r>
              <a:rPr lang="en-US" sz="5400" dirty="0" err="1">
                <a:solidFill>
                  <a:srgbClr val="142233"/>
                </a:solidFill>
              </a:rPr>
              <a:t>december</a:t>
            </a:r>
            <a:r>
              <a:rPr lang="en-US" sz="5400" dirty="0">
                <a:solidFill>
                  <a:srgbClr val="142233"/>
                </a:solidFill>
              </a:rPr>
              <a:t> 2025</a:t>
            </a:r>
            <a:endParaRPr lang="nl-NL" sz="5400" dirty="0">
              <a:solidFill>
                <a:srgbClr val="142233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2445F5-499D-BA16-61AE-EB84E8BA02E5}"/>
              </a:ext>
            </a:extLst>
          </p:cNvPr>
          <p:cNvSpPr/>
          <p:nvPr/>
        </p:nvSpPr>
        <p:spPr>
          <a:xfrm>
            <a:off x="260349" y="396383"/>
            <a:ext cx="1881351" cy="7136524"/>
          </a:xfrm>
          <a:prstGeom prst="rect">
            <a:avLst/>
          </a:prstGeom>
          <a:solidFill>
            <a:srgbClr val="142233"/>
          </a:solidFill>
          <a:ln>
            <a:solidFill>
              <a:srgbClr val="0E1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Afbeelding 5">
            <a:extLst>
              <a:ext uri="{FF2B5EF4-FFF2-40B4-BE49-F238E27FC236}">
                <a16:creationId xmlns:a16="http://schemas.microsoft.com/office/drawing/2014/main" id="{8526198E-D026-9489-1802-2153BE53EA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86636" y="5292901"/>
            <a:ext cx="2560246" cy="1920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2A49EC9-FC91-BF12-1FEF-AE398ABDC987}"/>
              </a:ext>
            </a:extLst>
          </p:cNvPr>
          <p:cNvSpPr/>
          <p:nvPr/>
        </p:nvSpPr>
        <p:spPr>
          <a:xfrm>
            <a:off x="2153580" y="4435365"/>
            <a:ext cx="10133672" cy="835576"/>
          </a:xfrm>
          <a:prstGeom prst="rect">
            <a:avLst/>
          </a:prstGeom>
          <a:solidFill>
            <a:srgbClr val="447369"/>
          </a:solidFill>
          <a:ln>
            <a:solidFill>
              <a:srgbClr val="4473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ubtitel 2">
            <a:extLst>
              <a:ext uri="{FF2B5EF4-FFF2-40B4-BE49-F238E27FC236}">
                <a16:creationId xmlns:a16="http://schemas.microsoft.com/office/drawing/2014/main" id="{D0D29BAB-AFFF-DA7D-D19B-80312933E4D8}"/>
              </a:ext>
            </a:extLst>
          </p:cNvPr>
          <p:cNvSpPr txBox="1">
            <a:spLocks/>
          </p:cNvSpPr>
          <p:nvPr/>
        </p:nvSpPr>
        <p:spPr>
          <a:xfrm>
            <a:off x="3421079" y="4554497"/>
            <a:ext cx="8500062" cy="8653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solidFill>
                  <a:srgbClr val="F5F4F2"/>
                </a:solidFill>
                <a:latin typeface="+mj-lt"/>
                <a:ea typeface="+mj-ea"/>
                <a:cs typeface="+mj-cs"/>
              </a:rPr>
              <a:t>OORFAZANTEN - </a:t>
            </a:r>
            <a:r>
              <a:rPr lang="en-US" sz="3600" b="1" i="1" dirty="0">
                <a:solidFill>
                  <a:srgbClr val="F5F4F2"/>
                </a:solidFill>
                <a:latin typeface="+mj-lt"/>
                <a:ea typeface="+mj-ea"/>
                <a:cs typeface="+mj-cs"/>
              </a:rPr>
              <a:t>CROSSOPTILON</a:t>
            </a:r>
            <a:endParaRPr lang="nl-NL" sz="3600" b="1" i="1" dirty="0">
              <a:solidFill>
                <a:srgbClr val="F5F4F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Afbeelding 4" descr="Afbeelding met schets, tekening, Lijnillustraties, lijntekening&#10;&#10;Door AI gegenereerde inhoud is mogelijk onjuist.">
            <a:extLst>
              <a:ext uri="{FF2B5EF4-FFF2-40B4-BE49-F238E27FC236}">
                <a16:creationId xmlns:a16="http://schemas.microsoft.com/office/drawing/2014/main" id="{ACC44C6C-334D-C977-8988-B111ED6CD1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21" y="576413"/>
            <a:ext cx="1700805" cy="1913406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66DBA9F9-BE20-4B2D-FB97-BC06B756CB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815" y="2975303"/>
            <a:ext cx="1719221" cy="201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965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D95B3-4D2C-817E-56E7-DECC4FBB1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1635D-1BAD-F9FE-EA19-69FF09395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CE89233-E0AD-7D12-E1CB-2567E6B5C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5886443-BFC7-91C7-9E7A-8549FFF2D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8" name="Picture 4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18229225-D63D-0620-9925-1B48F95521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2" b="32716"/>
          <a:stretch/>
        </p:blipFill>
        <p:spPr bwMode="auto">
          <a:xfrm>
            <a:off x="0" y="666"/>
            <a:ext cx="12192000" cy="8228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82445F5-499D-BA16-61AE-EB84E8BA02E5}"/>
              </a:ext>
            </a:extLst>
          </p:cNvPr>
          <p:cNvSpPr/>
          <p:nvPr/>
        </p:nvSpPr>
        <p:spPr>
          <a:xfrm>
            <a:off x="260349" y="396383"/>
            <a:ext cx="1881351" cy="7136524"/>
          </a:xfrm>
          <a:prstGeom prst="rect">
            <a:avLst/>
          </a:prstGeom>
          <a:solidFill>
            <a:srgbClr val="142233"/>
          </a:solidFill>
          <a:ln>
            <a:solidFill>
              <a:srgbClr val="0E1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Afbeelding 5">
            <a:extLst>
              <a:ext uri="{FF2B5EF4-FFF2-40B4-BE49-F238E27FC236}">
                <a16:creationId xmlns:a16="http://schemas.microsoft.com/office/drawing/2014/main" id="{8526198E-D026-9489-1802-2153BE53EA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59682" y="5038886"/>
            <a:ext cx="2560246" cy="1920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2A49EC9-FC91-BF12-1FEF-AE398ABDC987}"/>
              </a:ext>
            </a:extLst>
          </p:cNvPr>
          <p:cNvSpPr/>
          <p:nvPr/>
        </p:nvSpPr>
        <p:spPr>
          <a:xfrm>
            <a:off x="2141700" y="405556"/>
            <a:ext cx="9701775" cy="835576"/>
          </a:xfrm>
          <a:prstGeom prst="rect">
            <a:avLst/>
          </a:prstGeom>
          <a:solidFill>
            <a:srgbClr val="447369"/>
          </a:solidFill>
          <a:ln>
            <a:solidFill>
              <a:srgbClr val="4473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ubtitel 2">
            <a:extLst>
              <a:ext uri="{FF2B5EF4-FFF2-40B4-BE49-F238E27FC236}">
                <a16:creationId xmlns:a16="http://schemas.microsoft.com/office/drawing/2014/main" id="{D0D29BAB-AFFF-DA7D-D19B-80312933E4D8}"/>
              </a:ext>
            </a:extLst>
          </p:cNvPr>
          <p:cNvSpPr txBox="1">
            <a:spLocks/>
          </p:cNvSpPr>
          <p:nvPr/>
        </p:nvSpPr>
        <p:spPr>
          <a:xfrm>
            <a:off x="3421079" y="4554497"/>
            <a:ext cx="8500062" cy="8653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solidFill>
                  <a:srgbClr val="F5F4F2"/>
                </a:solidFill>
                <a:latin typeface="+mj-lt"/>
                <a:ea typeface="+mj-ea"/>
                <a:cs typeface="+mj-cs"/>
              </a:rPr>
              <a:t>PAUWFAZANTEN.	POLYPLECTRON</a:t>
            </a:r>
            <a:endParaRPr lang="nl-NL" sz="3600" b="1" dirty="0">
              <a:solidFill>
                <a:srgbClr val="F5F4F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035497A-D85A-5F5B-4228-2D348EA59C04}"/>
              </a:ext>
            </a:extLst>
          </p:cNvPr>
          <p:cNvSpPr txBox="1"/>
          <p:nvPr/>
        </p:nvSpPr>
        <p:spPr>
          <a:xfrm>
            <a:off x="2900084" y="545679"/>
            <a:ext cx="61643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 err="1">
                <a:solidFill>
                  <a:srgbClr val="F5F4F2"/>
                </a:solidFill>
                <a:latin typeface="+mj-lt"/>
                <a:ea typeface="+mj-ea"/>
                <a:cs typeface="+mj-cs"/>
              </a:rPr>
              <a:t>BESTAND</a:t>
            </a:r>
            <a:r>
              <a:rPr lang="en-US" sz="3600" b="1" dirty="0">
                <a:solidFill>
                  <a:srgbClr val="F5F4F2"/>
                </a:solidFill>
                <a:latin typeface="+mj-lt"/>
                <a:ea typeface="+mj-ea"/>
                <a:cs typeface="+mj-cs"/>
              </a:rPr>
              <a:t> </a:t>
            </a:r>
            <a:r>
              <a:rPr lang="nl-NL" sz="3600" b="1" dirty="0">
                <a:solidFill>
                  <a:srgbClr val="F5F4F2"/>
                </a:solidFill>
                <a:latin typeface="+mj-lt"/>
                <a:ea typeface="+mj-ea"/>
                <a:cs typeface="+mj-cs"/>
              </a:rPr>
              <a:t>December </a:t>
            </a:r>
            <a:r>
              <a:rPr lang="en-US" sz="3600" b="1" dirty="0">
                <a:solidFill>
                  <a:srgbClr val="F5F4F2"/>
                </a:solidFill>
                <a:latin typeface="+mj-lt"/>
                <a:ea typeface="+mj-ea"/>
                <a:cs typeface="+mj-cs"/>
              </a:rPr>
              <a:t>2025</a:t>
            </a:r>
          </a:p>
        </p:txBody>
      </p:sp>
      <p:sp>
        <p:nvSpPr>
          <p:cNvPr id="18" name="Tekstvak 16">
            <a:extLst>
              <a:ext uri="{FF2B5EF4-FFF2-40B4-BE49-F238E27FC236}">
                <a16:creationId xmlns:a16="http://schemas.microsoft.com/office/drawing/2014/main" id="{15AB2D64-50B1-3AC0-83EF-4BFD05487E1D}"/>
              </a:ext>
            </a:extLst>
          </p:cNvPr>
          <p:cNvSpPr txBox="1"/>
          <p:nvPr/>
        </p:nvSpPr>
        <p:spPr>
          <a:xfrm>
            <a:off x="3981450" y="1780911"/>
            <a:ext cx="7681383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endParaRPr lang="nl-NL" sz="2800" b="1" dirty="0"/>
          </a:p>
          <a:p>
            <a:pPr rtl="0"/>
            <a:r>
              <a:rPr lang="nl-NL" sz="2800" b="1" dirty="0"/>
              <a:t>BLAUWE OORFAZANT</a:t>
            </a:r>
            <a:r>
              <a:rPr lang="nl-NL" sz="2800" dirty="0"/>
              <a:t>				</a:t>
            </a:r>
            <a:endParaRPr lang="en-US" sz="2800" dirty="0"/>
          </a:p>
          <a:p>
            <a:pPr rtl="0"/>
            <a:r>
              <a:rPr lang="en-US" sz="2800" i="1" dirty="0"/>
              <a:t>(</a:t>
            </a:r>
            <a:r>
              <a:rPr lang="nl-NL" sz="2800" i="1" dirty="0" err="1"/>
              <a:t>CROSSOPTILON</a:t>
            </a:r>
            <a:r>
              <a:rPr lang="nl-NL" sz="2800" i="1" dirty="0"/>
              <a:t> </a:t>
            </a:r>
            <a:r>
              <a:rPr lang="nl-NL" sz="2800" i="1" dirty="0" err="1"/>
              <a:t>AURITUM</a:t>
            </a:r>
            <a:r>
              <a:rPr lang="en-US" sz="2800" i="1" dirty="0"/>
              <a:t>)</a:t>
            </a:r>
            <a:endParaRPr lang="nl-NL" sz="2800" i="1" dirty="0"/>
          </a:p>
          <a:p>
            <a:pPr rtl="0"/>
            <a:endParaRPr lang="nl-NL" sz="2800" i="1" dirty="0"/>
          </a:p>
          <a:p>
            <a:pPr rtl="0"/>
            <a:r>
              <a:rPr lang="nl-NL" sz="2800" b="1" dirty="0"/>
              <a:t>BRUINE OORFAZANT</a:t>
            </a:r>
            <a:r>
              <a:rPr lang="nl-NL" sz="2800" dirty="0"/>
              <a:t>				</a:t>
            </a:r>
          </a:p>
          <a:p>
            <a:pPr rtl="0"/>
            <a:r>
              <a:rPr lang="nl-NL" sz="2800" dirty="0"/>
              <a:t>(</a:t>
            </a:r>
            <a:r>
              <a:rPr lang="nl-NL" sz="2800" i="1" dirty="0" err="1"/>
              <a:t>CROSSOPTILON</a:t>
            </a:r>
            <a:r>
              <a:rPr lang="nl-NL" sz="2800" i="1" dirty="0"/>
              <a:t> </a:t>
            </a:r>
            <a:r>
              <a:rPr lang="nl-NL" sz="2800" i="1" dirty="0" err="1"/>
              <a:t>MANTCHURICUM</a:t>
            </a:r>
            <a:r>
              <a:rPr lang="nl-NL" sz="2800" i="1" dirty="0"/>
              <a:t>)</a:t>
            </a:r>
          </a:p>
          <a:p>
            <a:pPr rtl="0"/>
            <a:endParaRPr lang="nl-NL" sz="2800" i="1" dirty="0"/>
          </a:p>
          <a:p>
            <a:pPr rtl="0"/>
            <a:r>
              <a:rPr lang="nl-NL" sz="2800" b="1" dirty="0"/>
              <a:t>WITTE OORFAZANT</a:t>
            </a:r>
            <a:r>
              <a:rPr lang="nl-NL" sz="2800" dirty="0"/>
              <a:t>					</a:t>
            </a:r>
          </a:p>
          <a:p>
            <a:pPr rtl="0"/>
            <a:r>
              <a:rPr lang="nl-NL" sz="2800" dirty="0"/>
              <a:t>(</a:t>
            </a:r>
            <a:r>
              <a:rPr lang="nl-NL" sz="2800" i="1" dirty="0" err="1"/>
              <a:t>CROSSOPTILON</a:t>
            </a:r>
            <a:r>
              <a:rPr lang="nl-NL" sz="2800" i="1" dirty="0"/>
              <a:t> </a:t>
            </a:r>
            <a:r>
              <a:rPr lang="nl-NL" sz="2800" i="1" dirty="0" err="1"/>
              <a:t>CROSSOPTILON</a:t>
            </a:r>
            <a:r>
              <a:rPr lang="nl-NL" sz="2800" i="1" dirty="0"/>
              <a:t>)</a:t>
            </a:r>
          </a:p>
          <a:p>
            <a:pPr rtl="0"/>
            <a:endParaRPr lang="nl-NL" i="1" dirty="0"/>
          </a:p>
          <a:p>
            <a:pPr rtl="0"/>
            <a:endParaRPr lang="nl-NL" dirty="0"/>
          </a:p>
          <a:p>
            <a:pPr rtl="0"/>
            <a:endParaRPr lang="nl-NL" i="1" dirty="0"/>
          </a:p>
          <a:p>
            <a:pPr rtl="0"/>
            <a:endParaRPr lang="en-US" dirty="0"/>
          </a:p>
          <a:p>
            <a:pPr rtl="0"/>
            <a:endParaRPr lang="nl-NL" dirty="0"/>
          </a:p>
        </p:txBody>
      </p:sp>
      <p:sp>
        <p:nvSpPr>
          <p:cNvPr id="31" name="Tijdelijke aanduiding voor tekst 4">
            <a:extLst>
              <a:ext uri="{FF2B5EF4-FFF2-40B4-BE49-F238E27FC236}">
                <a16:creationId xmlns:a16="http://schemas.microsoft.com/office/drawing/2014/main" id="{9648BFE4-72F4-093C-4123-12750E756CEF}"/>
              </a:ext>
            </a:extLst>
          </p:cNvPr>
          <p:cNvSpPr txBox="1">
            <a:spLocks/>
          </p:cNvSpPr>
          <p:nvPr/>
        </p:nvSpPr>
        <p:spPr>
          <a:xfrm>
            <a:off x="6531273" y="1302206"/>
            <a:ext cx="6238578" cy="1003274"/>
          </a:xfrm>
          <a:prstGeom prst="rect">
            <a:avLst/>
          </a:prstGeo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1800" dirty="0"/>
              <a:t>	</a:t>
            </a:r>
          </a:p>
        </p:txBody>
      </p:sp>
      <p:pic>
        <p:nvPicPr>
          <p:cNvPr id="4" name="Afbeelding 3" descr="Afbeelding met schets, tekening, Lijnillustraties, lijntekening&#10;&#10;Door AI gegenereerde inhoud is mogelijk onjuist.">
            <a:extLst>
              <a:ext uri="{FF2B5EF4-FFF2-40B4-BE49-F238E27FC236}">
                <a16:creationId xmlns:a16="http://schemas.microsoft.com/office/drawing/2014/main" id="{6C64BC33-3938-A0FD-0583-4E23214DD2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37" y="765243"/>
            <a:ext cx="1700805" cy="1913406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8D181667-DA55-AEF0-5634-58B6CA8D7C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815" y="2975303"/>
            <a:ext cx="1719221" cy="201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400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D95B3-4D2C-817E-56E7-DECC4FBB1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1635D-1BAD-F9FE-EA19-69FF09395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13C5F6-5BF9-4C87-099F-86641A590CBF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CE89233-E0AD-7D12-E1CB-2567E6B5C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5886443-BFC7-91C7-9E7A-8549FFF2D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8" name="Picture 4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18229225-D63D-0620-9925-1B48F95521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246" b="26035"/>
          <a:stretch/>
        </p:blipFill>
        <p:spPr bwMode="auto">
          <a:xfrm>
            <a:off x="-38100" y="0"/>
            <a:ext cx="12382500" cy="904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el 4">
            <a:extLst>
              <a:ext uri="{FF2B5EF4-FFF2-40B4-BE49-F238E27FC236}">
                <a16:creationId xmlns:a16="http://schemas.microsoft.com/office/drawing/2014/main" id="{F0A0C053-660A-C722-D9DB-B6408FB63216}"/>
              </a:ext>
            </a:extLst>
          </p:cNvPr>
          <p:cNvSpPr txBox="1">
            <a:spLocks/>
          </p:cNvSpPr>
          <p:nvPr/>
        </p:nvSpPr>
        <p:spPr bwMode="black">
          <a:xfrm>
            <a:off x="2859888" y="1676506"/>
            <a:ext cx="8311147" cy="3743312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6858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rgbClr val="142233"/>
                </a:solidFill>
              </a:rPr>
              <a:t>Balgenonderzoek in de collecties in Tring  </a:t>
            </a:r>
          </a:p>
          <a:p>
            <a:r>
              <a:rPr lang="nl-NL" sz="2800" dirty="0">
                <a:solidFill>
                  <a:srgbClr val="142233"/>
                </a:solidFill>
              </a:rPr>
              <a:t>	verwerken van het studiemateriaal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nl-NL" sz="2800" dirty="0">
              <a:solidFill>
                <a:srgbClr val="142233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rgbClr val="142233"/>
                </a:solidFill>
              </a:rPr>
              <a:t>Adviseren bij het samenstellen van nieuwe fokparen en huisvesting van oorfazanten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nl-NL" sz="2800" dirty="0">
              <a:solidFill>
                <a:srgbClr val="142233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rgbClr val="142233"/>
                </a:solidFill>
              </a:rPr>
              <a:t>Samenwerking verderzetten met EAZA collecties </a:t>
            </a:r>
            <a:r>
              <a:rPr lang="nl-NL" sz="2800" dirty="0" err="1">
                <a:solidFill>
                  <a:srgbClr val="142233"/>
                </a:solidFill>
              </a:rPr>
              <a:t>ivm</a:t>
            </a:r>
            <a:r>
              <a:rPr lang="nl-NL" sz="2800" dirty="0">
                <a:solidFill>
                  <a:srgbClr val="142233"/>
                </a:solidFill>
              </a:rPr>
              <a:t> bruine oorfazanten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nl-NL" sz="2800" dirty="0">
              <a:solidFill>
                <a:srgbClr val="142233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rgbClr val="142233"/>
                </a:solidFill>
              </a:rPr>
              <a:t>Opvolgen contacten in China </a:t>
            </a:r>
            <a:r>
              <a:rPr lang="nl-NL" sz="2800" dirty="0" err="1">
                <a:solidFill>
                  <a:srgbClr val="142233"/>
                </a:solidFill>
              </a:rPr>
              <a:t>ivm</a:t>
            </a:r>
            <a:r>
              <a:rPr lang="nl-NL" sz="2800" dirty="0">
                <a:solidFill>
                  <a:srgbClr val="142233"/>
                </a:solidFill>
              </a:rPr>
              <a:t> projecten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2445F5-499D-BA16-61AE-EB84E8BA02E5}"/>
              </a:ext>
            </a:extLst>
          </p:cNvPr>
          <p:cNvSpPr/>
          <p:nvPr/>
        </p:nvSpPr>
        <p:spPr>
          <a:xfrm>
            <a:off x="260349" y="396383"/>
            <a:ext cx="1881351" cy="7136524"/>
          </a:xfrm>
          <a:prstGeom prst="rect">
            <a:avLst/>
          </a:prstGeom>
          <a:solidFill>
            <a:srgbClr val="142233"/>
          </a:solidFill>
          <a:ln>
            <a:solidFill>
              <a:srgbClr val="0E1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Afbeelding 5">
            <a:extLst>
              <a:ext uri="{FF2B5EF4-FFF2-40B4-BE49-F238E27FC236}">
                <a16:creationId xmlns:a16="http://schemas.microsoft.com/office/drawing/2014/main" id="{8526198E-D026-9489-1802-2153BE53EA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59823" y="5351808"/>
            <a:ext cx="2560246" cy="1920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2A49EC9-FC91-BF12-1FEF-AE398ABDC987}"/>
              </a:ext>
            </a:extLst>
          </p:cNvPr>
          <p:cNvSpPr/>
          <p:nvPr/>
        </p:nvSpPr>
        <p:spPr>
          <a:xfrm>
            <a:off x="2141700" y="455348"/>
            <a:ext cx="9740605" cy="835576"/>
          </a:xfrm>
          <a:prstGeom prst="rect">
            <a:avLst/>
          </a:prstGeom>
          <a:solidFill>
            <a:srgbClr val="447369"/>
          </a:solidFill>
          <a:ln>
            <a:solidFill>
              <a:srgbClr val="4473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ubtitel 2">
            <a:extLst>
              <a:ext uri="{FF2B5EF4-FFF2-40B4-BE49-F238E27FC236}">
                <a16:creationId xmlns:a16="http://schemas.microsoft.com/office/drawing/2014/main" id="{D0D29BAB-AFFF-DA7D-D19B-80312933E4D8}"/>
              </a:ext>
            </a:extLst>
          </p:cNvPr>
          <p:cNvSpPr txBox="1">
            <a:spLocks/>
          </p:cNvSpPr>
          <p:nvPr/>
        </p:nvSpPr>
        <p:spPr>
          <a:xfrm>
            <a:off x="3421079" y="4554497"/>
            <a:ext cx="8500062" cy="8653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solidFill>
                  <a:srgbClr val="F5F4F2"/>
                </a:solidFill>
                <a:latin typeface="+mj-lt"/>
                <a:ea typeface="+mj-ea"/>
                <a:cs typeface="+mj-cs"/>
              </a:rPr>
              <a:t>PAUWFAZANTEN.	POLYPLECTRON</a:t>
            </a:r>
            <a:endParaRPr lang="nl-NL" sz="3600" b="1" dirty="0">
              <a:solidFill>
                <a:srgbClr val="F5F4F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035497A-D85A-5F5B-4228-2D348EA59C04}"/>
              </a:ext>
            </a:extLst>
          </p:cNvPr>
          <p:cNvSpPr txBox="1"/>
          <p:nvPr/>
        </p:nvSpPr>
        <p:spPr>
          <a:xfrm>
            <a:off x="2900084" y="545679"/>
            <a:ext cx="61643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5F4F2"/>
                </a:solidFill>
                <a:latin typeface="+mj-lt"/>
                <a:ea typeface="+mj-ea"/>
                <a:cs typeface="+mj-cs"/>
              </a:rPr>
              <a:t>DOELSTELLINGEN 2025</a:t>
            </a:r>
          </a:p>
        </p:txBody>
      </p:sp>
      <p:pic>
        <p:nvPicPr>
          <p:cNvPr id="4" name="Afbeelding 3" descr="Afbeelding met schets, tekening, Lijnillustraties, lijntekening&#10;&#10;Door AI gegenereerde inhoud is mogelijk onjuist.">
            <a:extLst>
              <a:ext uri="{FF2B5EF4-FFF2-40B4-BE49-F238E27FC236}">
                <a16:creationId xmlns:a16="http://schemas.microsoft.com/office/drawing/2014/main" id="{9BB9D1BF-A2BE-D333-A00E-423FCADFD9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37" y="765243"/>
            <a:ext cx="1700805" cy="1913406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73255B19-B571-5E2F-D2BC-AD89714B80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815" y="2975303"/>
            <a:ext cx="1719221" cy="201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246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D95B3-4D2C-817E-56E7-DECC4FBB1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1635D-1BAD-F9FE-EA19-69FF09395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CE89233-E0AD-7D12-E1CB-2567E6B5C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5886443-BFC7-91C7-9E7A-8549FFF2D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650" y="-63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8" name="Picture 4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18229225-D63D-0620-9925-1B48F95521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246" b="30574"/>
          <a:stretch/>
        </p:blipFill>
        <p:spPr bwMode="auto">
          <a:xfrm>
            <a:off x="-148167" y="-12601"/>
            <a:ext cx="13199349" cy="944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82445F5-499D-BA16-61AE-EB84E8BA02E5}"/>
              </a:ext>
            </a:extLst>
          </p:cNvPr>
          <p:cNvSpPr/>
          <p:nvPr/>
        </p:nvSpPr>
        <p:spPr>
          <a:xfrm>
            <a:off x="260349" y="396383"/>
            <a:ext cx="1881351" cy="7136524"/>
          </a:xfrm>
          <a:prstGeom prst="rect">
            <a:avLst/>
          </a:prstGeom>
          <a:solidFill>
            <a:srgbClr val="142233"/>
          </a:solidFill>
          <a:ln>
            <a:solidFill>
              <a:srgbClr val="0E1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Afbeelding 5">
            <a:extLst>
              <a:ext uri="{FF2B5EF4-FFF2-40B4-BE49-F238E27FC236}">
                <a16:creationId xmlns:a16="http://schemas.microsoft.com/office/drawing/2014/main" id="{8526198E-D026-9489-1802-2153BE53EA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59682" y="5248129"/>
            <a:ext cx="2560246" cy="1920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2A49EC9-FC91-BF12-1FEF-AE398ABDC987}"/>
              </a:ext>
            </a:extLst>
          </p:cNvPr>
          <p:cNvSpPr/>
          <p:nvPr/>
        </p:nvSpPr>
        <p:spPr>
          <a:xfrm>
            <a:off x="2141700" y="402869"/>
            <a:ext cx="9740605" cy="835576"/>
          </a:xfrm>
          <a:prstGeom prst="rect">
            <a:avLst/>
          </a:prstGeom>
          <a:solidFill>
            <a:srgbClr val="447369"/>
          </a:solidFill>
          <a:ln>
            <a:solidFill>
              <a:srgbClr val="4473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ubtitel 2">
            <a:extLst>
              <a:ext uri="{FF2B5EF4-FFF2-40B4-BE49-F238E27FC236}">
                <a16:creationId xmlns:a16="http://schemas.microsoft.com/office/drawing/2014/main" id="{D0D29BAB-AFFF-DA7D-D19B-80312933E4D8}"/>
              </a:ext>
            </a:extLst>
          </p:cNvPr>
          <p:cNvSpPr txBox="1">
            <a:spLocks/>
          </p:cNvSpPr>
          <p:nvPr/>
        </p:nvSpPr>
        <p:spPr>
          <a:xfrm>
            <a:off x="3421079" y="4554497"/>
            <a:ext cx="8500062" cy="8653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solidFill>
                  <a:srgbClr val="F5F4F2"/>
                </a:solidFill>
                <a:latin typeface="+mj-lt"/>
                <a:ea typeface="+mj-ea"/>
                <a:cs typeface="+mj-cs"/>
              </a:rPr>
              <a:t>PAUWFAZANTEN.	POLYPLECTRON</a:t>
            </a:r>
            <a:endParaRPr lang="nl-NL" sz="3600" b="1" dirty="0">
              <a:solidFill>
                <a:srgbClr val="F5F4F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035497A-D85A-5F5B-4228-2D348EA59C04}"/>
              </a:ext>
            </a:extLst>
          </p:cNvPr>
          <p:cNvSpPr txBox="1"/>
          <p:nvPr/>
        </p:nvSpPr>
        <p:spPr>
          <a:xfrm>
            <a:off x="2545931" y="611526"/>
            <a:ext cx="92418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OPMERKINGEN</a:t>
            </a:r>
            <a:endParaRPr lang="en-US" sz="1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1928F1-9175-DAB1-5BF0-FD45EE20BA69}"/>
              </a:ext>
            </a:extLst>
          </p:cNvPr>
          <p:cNvSpPr txBox="1"/>
          <p:nvPr/>
        </p:nvSpPr>
        <p:spPr>
          <a:xfrm>
            <a:off x="2719551" y="2060544"/>
            <a:ext cx="8663452" cy="6924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rgbClr val="142233"/>
                </a:solidFill>
              </a:rPr>
              <a:t>In 2025 hebben de activiteiten zich beperkt tot het adviseren (huisvesting en samenstellen paren) en het opvolgen van de contacten in China.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NL" sz="2800" dirty="0">
              <a:solidFill>
                <a:srgbClr val="142233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rgbClr val="142233"/>
                </a:solidFill>
              </a:rPr>
              <a:t>In 2025 zijn er geen transfers geweest met EAZA.		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rgbClr val="142233"/>
                </a:solidFill>
              </a:rPr>
              <a:t>In 2025 zijn er geen werkvergaderingen geweest.</a:t>
            </a:r>
          </a:p>
          <a:p>
            <a:r>
              <a:rPr lang="nl-NL" sz="2800" dirty="0">
                <a:solidFill>
                  <a:srgbClr val="142233"/>
                </a:solidFill>
              </a:rPr>
              <a:t>	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rgbClr val="142233"/>
                </a:solidFill>
              </a:rPr>
              <a:t>Opvolging van bloedlijnen laat te wensen over               ( bruine- en witte oorfazanten )</a:t>
            </a:r>
          </a:p>
          <a:p>
            <a:r>
              <a:rPr lang="nl-NL" sz="2800" dirty="0">
                <a:solidFill>
                  <a:srgbClr val="142233"/>
                </a:solidFill>
              </a:rPr>
              <a:t>	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rgbClr val="142233"/>
                </a:solidFill>
              </a:rPr>
              <a:t>Hoe willen we verdergaan met deze focusgroep 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NL" sz="3600" dirty="0">
              <a:solidFill>
                <a:srgbClr val="142233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NL" sz="3600" dirty="0">
              <a:solidFill>
                <a:srgbClr val="142233"/>
              </a:solidFill>
            </a:endParaRPr>
          </a:p>
          <a:p>
            <a:endParaRPr lang="en-US" sz="3600" dirty="0"/>
          </a:p>
        </p:txBody>
      </p:sp>
      <p:pic>
        <p:nvPicPr>
          <p:cNvPr id="4" name="Afbeelding 3" descr="Afbeelding met schets, tekening, Lijnillustraties, lijntekening&#10;&#10;Door AI gegenereerde inhoud is mogelijk onjuist.">
            <a:extLst>
              <a:ext uri="{FF2B5EF4-FFF2-40B4-BE49-F238E27FC236}">
                <a16:creationId xmlns:a16="http://schemas.microsoft.com/office/drawing/2014/main" id="{9F6F9DDD-1C8D-5F1A-C404-AB8EA59F49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37" y="765243"/>
            <a:ext cx="1700805" cy="1913406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38784245-A0C0-9E2D-9E87-621CF46209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815" y="2975303"/>
            <a:ext cx="1719221" cy="201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71197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166</Words>
  <Application>Microsoft Office PowerPoint</Application>
  <PresentationFormat>Breedbeeld</PresentationFormat>
  <Paragraphs>41</Paragraphs>
  <Slides>4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Kantoorthema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Willy Tieleman</dc:creator>
  <cp:lastModifiedBy>Willy Tieleman</cp:lastModifiedBy>
  <cp:revision>1</cp:revision>
  <dcterms:created xsi:type="dcterms:W3CDTF">2026-05-30T13:04:46Z</dcterms:created>
  <dcterms:modified xsi:type="dcterms:W3CDTF">2026-05-30T13:05:44Z</dcterms:modified>
</cp:coreProperties>
</file>