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7"/>
  </p:notesMasterIdLst>
  <p:sldIdLst>
    <p:sldId id="294" r:id="rId2"/>
    <p:sldId id="283" r:id="rId3"/>
    <p:sldId id="284" r:id="rId4"/>
    <p:sldId id="285" r:id="rId5"/>
    <p:sldId id="286" r:id="rId6"/>
    <p:sldId id="287" r:id="rId7"/>
    <p:sldId id="298" r:id="rId8"/>
    <p:sldId id="266" r:id="rId9"/>
    <p:sldId id="267" r:id="rId10"/>
    <p:sldId id="268" r:id="rId11"/>
    <p:sldId id="311" r:id="rId12"/>
    <p:sldId id="269" r:id="rId13"/>
    <p:sldId id="270" r:id="rId14"/>
    <p:sldId id="272" r:id="rId15"/>
    <p:sldId id="276" r:id="rId16"/>
    <p:sldId id="310" r:id="rId17"/>
    <p:sldId id="307" r:id="rId18"/>
    <p:sldId id="309" r:id="rId19"/>
    <p:sldId id="273" r:id="rId20"/>
    <p:sldId id="274" r:id="rId21"/>
    <p:sldId id="295" r:id="rId22"/>
    <p:sldId id="296" r:id="rId23"/>
    <p:sldId id="297" r:id="rId24"/>
    <p:sldId id="305" r:id="rId25"/>
    <p:sldId id="306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15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86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567F5-4F15-4494-AFD5-561516BB6287}" type="datetimeFigureOut">
              <a:rPr lang="nl-BE" smtClean="0"/>
              <a:t>12/02/2025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31677-8997-4222-ADCE-E9B39270D3C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21556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331677-8997-4222-ADCE-E9B39270D3CA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4732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Het register is wettelijk toegelaten om digitaal te gebruiken,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331677-8997-4222-ADCE-E9B39270D3CA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87002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331677-8997-4222-ADCE-E9B39270D3CA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1833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Particulieren moeten niet allemaal een account hebben in </a:t>
            </a:r>
            <a:r>
              <a:rPr lang="nl-NL" dirty="0" err="1"/>
              <a:t>Traces</a:t>
            </a:r>
            <a:r>
              <a:rPr lang="nl-NL" dirty="0"/>
              <a:t> NT</a:t>
            </a:r>
          </a:p>
          <a:p>
            <a:r>
              <a:rPr lang="nl-NL" dirty="0"/>
              <a:t>Enkel nodig als men zelf de certificaten wil voorbereiden</a:t>
            </a:r>
          </a:p>
          <a:p>
            <a:r>
              <a:rPr lang="nl-NL" dirty="0"/>
              <a:t>Voor particulieren is het voldoende enkel het aanvraagformulier invullen voor een export</a:t>
            </a:r>
          </a:p>
          <a:p>
            <a:r>
              <a:rPr lang="nl-NL" dirty="0"/>
              <a:t>Ze moeten natuurlijk voldoen aan de eventuele eisen van het land van bestemming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331677-8997-4222-ADCE-E9B39270D3CA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49731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Stel de nw eigenaar komt zondag dieren halen, wanneer moet dan certificatie gebeuren?</a:t>
            </a:r>
          </a:p>
          <a:p>
            <a:r>
              <a:rPr lang="nl-NL" dirty="0"/>
              <a:t> </a:t>
            </a:r>
            <a:r>
              <a:rPr lang="nl-NL" dirty="0" err="1"/>
              <a:t>Vl</a:t>
            </a:r>
            <a:r>
              <a:rPr lang="nl-NL" dirty="0"/>
              <a:t> Brabant is in 2 gesplitst, scheidingslijn bevind zich bij de luchthaven 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331677-8997-4222-ADCE-E9B39270D3CA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31819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0" i="0" dirty="0">
                <a:solidFill>
                  <a:srgbClr val="222222"/>
                </a:solidFill>
                <a:effectLst/>
                <a:latin typeface="Helvetica Neue"/>
              </a:rPr>
              <a:t>Ich habe in Deutschland um Auskunft gebeten, aber noch keine Antwort erhalten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331677-8997-4222-ADCE-E9B39270D3CA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07120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331677-8997-4222-ADCE-E9B39270D3CA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23044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Zoals bij export,</a:t>
            </a:r>
          </a:p>
          <a:p>
            <a:r>
              <a:rPr lang="nl-NL" dirty="0"/>
              <a:t> contact opnemen met LCE om de adressen te valideren in </a:t>
            </a:r>
            <a:r>
              <a:rPr lang="nl-NL" dirty="0" err="1"/>
              <a:t>Trace</a:t>
            </a:r>
            <a:r>
              <a:rPr lang="nl-NL" dirty="0"/>
              <a:t> NT</a:t>
            </a:r>
          </a:p>
          <a:p>
            <a:r>
              <a:rPr lang="nl-NL" dirty="0"/>
              <a:t>Hiervoor hebben zij de adressen nodig, een naam rijksregisternummer, dan kan dit toegevoegd worden aan </a:t>
            </a:r>
            <a:r>
              <a:rPr lang="nl-NL" dirty="0" err="1"/>
              <a:t>Traces</a:t>
            </a:r>
            <a:r>
              <a:rPr lang="nl-NL" dirty="0"/>
              <a:t> NT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331677-8997-4222-ADCE-E9B39270D3CA}" type="slidenum">
              <a:rPr lang="nl-BE" smtClean="0"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29818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Verplicht van een administratie bij te houden voor Cites A en B vogels,</a:t>
            </a:r>
          </a:p>
          <a:p>
            <a:r>
              <a:rPr lang="nl-NL" dirty="0"/>
              <a:t>Een registratie van 30 kolommen !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331677-8997-4222-ADCE-E9B39270D3CA}" type="slidenum">
              <a:rPr lang="nl-BE" smtClean="0"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91558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000000"/>
                </a:solidFill>
                <a:effectLst/>
                <a:latin typeface="RO Sans"/>
              </a:rPr>
              <a:t>Heeft u een klantnummer dan kunt u direct een Mijn NVWA account aanvragen.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331677-8997-4222-ADCE-E9B39270D3CA}" type="slidenum">
              <a:rPr lang="nl-BE" smtClean="0"/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66002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94571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52211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20224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61193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00566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59309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57650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07084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64692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3732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‹nr.›</a:t>
            </a:fld>
            <a:endParaRPr lang="nl-BE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5132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2057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‹nr.›</a:t>
            </a:fld>
            <a:endParaRPr lang="nl-BE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8945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7634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286386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2452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D88B48A-4867-4A4F-8453-EE6D721A532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76358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viornis.b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Export.ANT@favv.be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Export.WVL@favv.be" TargetMode="External"/><Relationship Id="rId5" Type="http://schemas.openxmlformats.org/officeDocument/2006/relationships/hyperlink" Target="mailto:Export.VLI@favv.be" TargetMode="External"/><Relationship Id="rId4" Type="http://schemas.openxmlformats.org/officeDocument/2006/relationships/hyperlink" Target="mailto:Export.OVB@favv.b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vo.nl/onderwerpen/cites/documenten/administratie" TargetMode="External"/><Relationship Id="rId7" Type="http://schemas.openxmlformats.org/officeDocument/2006/relationships/image" Target="../media/image4.png"/><Relationship Id="rId2" Type="http://schemas.openxmlformats.org/officeDocument/2006/relationships/hyperlink" Target="https://www.rvo.nl/onderwerpen/cites/cites-soor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inez.nederlandsesoorten.nl/content/habitatrichtlijn-soort-van-habitatrichtlijn-bijlage-iv" TargetMode="External"/><Relationship Id="rId5" Type="http://schemas.openxmlformats.org/officeDocument/2006/relationships/hyperlink" Target="https://minez.nederlandsesoorten.nl/content/bern-conventie-soort-van-appendix-ii" TargetMode="External"/><Relationship Id="rId4" Type="http://schemas.openxmlformats.org/officeDocument/2006/relationships/hyperlink" Target="https://minez.nederlandsesoorten.nl/content/bonn-conventie-soort-van-appendix-i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nvwa.nl/onderwerpen/export-dieren-dierlijke-producten/documenten/export/veterinair/ks-documenten/eisen-eu-landen/k-lv-oveiu-01-certificering-overige-dieren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E7222516-BA05-78B9-54BB-F88063C88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417" y="5320086"/>
            <a:ext cx="2458897" cy="144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791B2FD-CD03-EDD8-5DED-2D9BC64EC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8D88B48A-4867-4A4F-8453-EE6D721A5321}" type="slidenum">
              <a:rPr lang="en-US" smtClean="0"/>
              <a:pPr defTabSz="914400"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5CC4D02-1204-5BAD-A386-D8195E8447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103688"/>
            <a:ext cx="8218025" cy="2565400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Vogels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houden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verhandelen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b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Belgische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wetgeving</a:t>
            </a:r>
            <a:b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Willy Tieleman</a:t>
            </a:r>
            <a:endParaRPr lang="en-US" sz="4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8" name="Picture 4" descr="Vogels in mijn tuin: Hoenderachtigen">
            <a:extLst>
              <a:ext uri="{FF2B5EF4-FFF2-40B4-BE49-F238E27FC236}">
                <a16:creationId xmlns:a16="http://schemas.microsoft.com/office/drawing/2014/main" id="{5E46FD6B-B025-D262-98EE-5F7B93FABECC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81106" y="1694655"/>
            <a:ext cx="3021012" cy="211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azant familie foto tekening' Mok | Spreadshirt">
            <a:extLst>
              <a:ext uri="{FF2B5EF4-FFF2-40B4-BE49-F238E27FC236}">
                <a16:creationId xmlns:a16="http://schemas.microsoft.com/office/drawing/2014/main" id="{A4C7659E-C181-FB6F-A00D-803959177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473" y="1081945"/>
            <a:ext cx="3022288" cy="30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 descr="Afbeelding met vogel, ongewerveld dier, spinachtigen&#10;&#10;Automatisch gegenereerde beschrijving">
            <a:extLst>
              <a:ext uri="{FF2B5EF4-FFF2-40B4-BE49-F238E27FC236}">
                <a16:creationId xmlns:a16="http://schemas.microsoft.com/office/drawing/2014/main" id="{88FDD70D-CAB2-9F27-5B0E-C31682357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D6CF9718-B80D-7CE7-F661-5D828856E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999" y="624965"/>
            <a:ext cx="1152526" cy="67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18A5FD7A-3599-6CD4-A104-678DF5ABB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019" y="669955"/>
            <a:ext cx="1075840" cy="631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081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8F0C54-9D66-E064-CBBD-D2B293765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Het houden van vogels</a:t>
            </a:r>
            <a:b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toekomstgericht</a:t>
            </a:r>
            <a:endParaRPr lang="nl-BE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CA5D812-E1D8-DBA7-AC85-2096F4CCE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2160590"/>
            <a:ext cx="7041267" cy="3880773"/>
          </a:xfrm>
        </p:spPr>
        <p:txBody>
          <a:bodyPr>
            <a:normAutofit/>
          </a:bodyPr>
          <a:lstStyle/>
          <a:p>
            <a:r>
              <a:rPr lang="nl-NL" sz="2800" dirty="0">
                <a:latin typeface="Calibri" panose="020F0502020204030204" pitchFamily="34" charset="0"/>
                <a:cs typeface="Calibri" panose="020F0502020204030204" pitchFamily="34" charset="0"/>
              </a:rPr>
              <a:t>Van wie komen uw vogels?</a:t>
            </a:r>
          </a:p>
          <a:p>
            <a:r>
              <a:rPr lang="nl-NL" sz="2800" dirty="0">
                <a:latin typeface="Calibri" panose="020F0502020204030204" pitchFamily="34" charset="0"/>
                <a:cs typeface="Calibri" panose="020F0502020204030204" pitchFamily="34" charset="0"/>
              </a:rPr>
              <a:t>Naar wie gaan uw vogels?</a:t>
            </a:r>
          </a:p>
          <a:p>
            <a:r>
              <a:rPr lang="nl-NL" sz="2800" dirty="0">
                <a:latin typeface="Calibri" panose="020F0502020204030204" pitchFamily="34" charset="0"/>
                <a:cs typeface="Calibri" panose="020F0502020204030204" pitchFamily="34" charset="0"/>
              </a:rPr>
              <a:t>Noteer het in een register</a:t>
            </a:r>
          </a:p>
          <a:p>
            <a:r>
              <a:rPr lang="nl-NL" sz="2800" dirty="0">
                <a:latin typeface="Calibri" panose="020F0502020204030204" pitchFamily="34" charset="0"/>
                <a:cs typeface="Calibri" panose="020F0502020204030204" pitchFamily="34" charset="0"/>
              </a:rPr>
              <a:t>Vergeet ook niet het register van Cites</a:t>
            </a:r>
          </a:p>
          <a:p>
            <a:pPr marL="0" indent="0">
              <a:buNone/>
            </a:pPr>
            <a:r>
              <a:rPr lang="nl-NL" sz="2800" dirty="0">
                <a:latin typeface="Calibri" panose="020F0502020204030204" pitchFamily="34" charset="0"/>
                <a:cs typeface="Calibri" panose="020F0502020204030204" pitchFamily="34" charset="0"/>
              </a:rPr>
              <a:t>     (binnenkomst en vertrek)bij te houden</a:t>
            </a:r>
          </a:p>
          <a:p>
            <a:r>
              <a:rPr lang="nl-NL" sz="2800" dirty="0">
                <a:latin typeface="Calibri" panose="020F0502020204030204" pitchFamily="34" charset="0"/>
                <a:cs typeface="Calibri" panose="020F0502020204030204" pitchFamily="34" charset="0"/>
              </a:rPr>
              <a:t>Cites registers mag digitaal en kan u downloaden van </a:t>
            </a:r>
            <a:r>
              <a:rPr lang="nl-NL" sz="2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www.aviornis.be</a:t>
            </a:r>
            <a:r>
              <a:rPr lang="nl-NL" sz="2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nl-N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087EEA3-A6C5-A2F9-B5B4-B00E75993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5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E61F441-39AD-9066-214B-8FCF66DD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63204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D52C2E0-3A59-2051-D6D8-1732F035A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7758897" cy="1320800"/>
          </a:xfrm>
        </p:spPr>
        <p:txBody>
          <a:bodyPr/>
          <a:lstStyle/>
          <a:p>
            <a:pPr algn="ctr"/>
            <a:r>
              <a:rPr lang="nl-NL" dirty="0">
                <a:solidFill>
                  <a:srgbClr val="FF0000"/>
                </a:solidFill>
              </a:rPr>
              <a:t>Cites</a:t>
            </a:r>
            <a:r>
              <a:rPr lang="nl-NL" dirty="0"/>
              <a:t> </a:t>
            </a:r>
            <a:r>
              <a:rPr lang="nl-NL" dirty="0">
                <a:solidFill>
                  <a:srgbClr val="FF0000"/>
                </a:solidFill>
              </a:rPr>
              <a:t>Register van binnenkomst</a:t>
            </a:r>
            <a:endParaRPr lang="nl-BE" dirty="0"/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9F748AA9-AFE0-EA71-3630-85A8933EF451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3710237"/>
              </p:ext>
            </p:extLst>
          </p:nvPr>
        </p:nvGraphicFramePr>
        <p:xfrm>
          <a:off x="394142" y="1103796"/>
          <a:ext cx="8934450" cy="619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0147353" imgH="7035706" progId="Excel.Sheet.12">
                  <p:embed/>
                </p:oleObj>
              </mc:Choice>
              <mc:Fallback>
                <p:oleObj name="Worksheet" r:id="rId3" imgW="10147353" imgH="703570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4142" y="1103796"/>
                        <a:ext cx="8934450" cy="6194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92CD7D6-9D6A-0EB8-645A-BAEBCCA3F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24871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C37C5C-7071-ECD6-9F6D-2D838401B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321" y="93440"/>
            <a:ext cx="6347713" cy="1836960"/>
          </a:xfrm>
        </p:spPr>
        <p:txBody>
          <a:bodyPr/>
          <a:lstStyle/>
          <a:p>
            <a:r>
              <a:rPr lang="nl-NL" dirty="0">
                <a:solidFill>
                  <a:srgbClr val="FF0000"/>
                </a:solidFill>
              </a:rPr>
              <a:t>Cites Register van vertrek</a:t>
            </a:r>
            <a:endParaRPr lang="nl-BE" dirty="0">
              <a:solidFill>
                <a:srgbClr val="FF0000"/>
              </a:solidFill>
            </a:endParaRP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FCA7DEB3-223D-3655-ACB9-67B5FAD6F9A0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0713473"/>
              </p:ext>
            </p:extLst>
          </p:nvPr>
        </p:nvGraphicFramePr>
        <p:xfrm>
          <a:off x="0" y="787920"/>
          <a:ext cx="9100627" cy="5976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747354" imgH="6400877" progId="Excel.Sheet.12">
                  <p:embed/>
                </p:oleObj>
              </mc:Choice>
              <mc:Fallback>
                <p:oleObj name="Worksheet" r:id="rId2" imgW="9747354" imgH="640087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787920"/>
                        <a:ext cx="9100627" cy="59766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9C8A562-A4A0-5844-F477-39AF5A29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01642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09977A-D11E-29E4-F227-EAFF61724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Het houden van vogels;</a:t>
            </a:r>
            <a:b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toekomstgericht</a:t>
            </a:r>
            <a:endParaRPr lang="nl-BE" sz="40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9D5553-E8C2-932A-4C4D-98A0A58DBF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Zorg voor een inventaris van uw vogels</a:t>
            </a:r>
          </a:p>
          <a:p>
            <a:endParaRPr 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Altijd een bewijs van legaliteit</a:t>
            </a:r>
          </a:p>
          <a:p>
            <a:endParaRPr 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Regelmatig wijzigingen bij Cites</a:t>
            </a:r>
          </a:p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Volg dit op onze ringmatenlijst</a:t>
            </a:r>
            <a:endParaRPr lang="nl-BE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050742D-D5D6-AFE7-82FA-2032B64D7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663E79C-FBDC-C2FB-AE3A-9226713F0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07357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8F0C54-9D66-E064-CBBD-D2B293765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Het houden van vogels;</a:t>
            </a:r>
            <a:b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toekomstgericht</a:t>
            </a:r>
            <a:endParaRPr lang="nl-BE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CA5D812-E1D8-DBA7-AC85-2096F4CCE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67" y="2160590"/>
            <a:ext cx="8704161" cy="3880773"/>
          </a:xfrm>
        </p:spPr>
        <p:txBody>
          <a:bodyPr>
            <a:normAutofit/>
          </a:bodyPr>
          <a:lstStyle/>
          <a:p>
            <a:r>
              <a:rPr lang="nl-NL" sz="3600" b="1" dirty="0">
                <a:latin typeface="Calibri" panose="020F0502020204030204" pitchFamily="34" charset="0"/>
                <a:cs typeface="Calibri" panose="020F0502020204030204" pitchFamily="34" charset="0"/>
              </a:rPr>
              <a:t>Bij verhandeling       overdrachtsverklaring</a:t>
            </a:r>
          </a:p>
          <a:p>
            <a:endParaRPr 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Doe dit voor alle vogels</a:t>
            </a:r>
          </a:p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Ook bij Cites A vogels met Eu-certificaat</a:t>
            </a:r>
          </a:p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Is het bewijs van in beschermd milieu gehouden en gekweekt</a:t>
            </a:r>
          </a:p>
          <a:p>
            <a:endParaRPr 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Pijl: punthaak 3">
            <a:extLst>
              <a:ext uri="{FF2B5EF4-FFF2-40B4-BE49-F238E27FC236}">
                <a16:creationId xmlns:a16="http://schemas.microsoft.com/office/drawing/2014/main" id="{7F3FC989-F618-9636-F5F8-59F82BE82664}"/>
              </a:ext>
            </a:extLst>
          </p:cNvPr>
          <p:cNvSpPr/>
          <p:nvPr/>
        </p:nvSpPr>
        <p:spPr>
          <a:xfrm>
            <a:off x="4060890" y="2402681"/>
            <a:ext cx="324805" cy="199555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C915933-CD70-5785-4335-BF5AA7549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5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BB4F0CE-E4E6-E8F6-65D9-8F54F82FB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4470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2CA69A-3054-C118-5A03-910FAEEA4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Verhandelen van vogels</a:t>
            </a:r>
            <a:b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 gezondheidscertificaat</a:t>
            </a:r>
            <a:b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BE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0FB553D-3A94-61A3-D44D-4F30D457E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2160590"/>
            <a:ext cx="7376933" cy="3880773"/>
          </a:xfrm>
        </p:spPr>
        <p:txBody>
          <a:bodyPr>
            <a:normAutofit/>
          </a:bodyPr>
          <a:lstStyle/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Binnenland geen gezondheidscertificaat</a:t>
            </a:r>
          </a:p>
          <a:p>
            <a:endParaRPr 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Buitenland verplicht </a:t>
            </a:r>
            <a:endParaRPr lang="nl-BE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F29AEE7-A7FD-E9F1-E308-4C399846E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5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3DFCBCE-AF70-CC82-9D3B-C66EB777B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28775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719F70-CC5A-9721-99F7-FE2C2F37D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/>
          <a:p>
            <a:pPr algn="ctr"/>
            <a:r>
              <a:rPr lang="nl-NL" sz="40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Gezondheidscertificaat</a:t>
            </a:r>
            <a:r>
              <a:rPr lang="nl-NL" dirty="0"/>
              <a:t> 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6B2D8BF-83AA-2BEC-2D2B-B7C7E2F79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2160590"/>
            <a:ext cx="7319059" cy="3880773"/>
          </a:xfrm>
        </p:spPr>
        <p:txBody>
          <a:bodyPr>
            <a:normAutofit/>
          </a:bodyPr>
          <a:lstStyle/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Particulieren, kopers: niet in </a:t>
            </a:r>
            <a:r>
              <a:rPr lang="nl-NL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TracesNT</a:t>
            </a:r>
            <a:endParaRPr 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Aanvraagformulier voor export</a:t>
            </a:r>
          </a:p>
          <a:p>
            <a:pPr marL="0" indent="0">
              <a:buNone/>
            </a:pPr>
            <a:endParaRPr 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Certificeerder</a:t>
            </a:r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:   zet particulier verkoper in </a:t>
            </a:r>
            <a:r>
              <a:rPr lang="nl-NL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TracesNT</a:t>
            </a:r>
            <a:endParaRPr lang="nl-BE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D2101A1-B67C-E190-BDA5-F26BB2506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2FE570A-30A6-4BB7-F576-F67B54EB0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9545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0EE02F-E7C5-4A5C-F75B-3E09561D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Wanneer aanvragen?</a:t>
            </a:r>
            <a:endParaRPr lang="nl-BE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58BB648-CFA4-D347-C52E-A305A2ECA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92968"/>
            <a:ext cx="7886700" cy="5065032"/>
          </a:xfrm>
        </p:spPr>
        <p:txBody>
          <a:bodyPr>
            <a:noAutofit/>
          </a:bodyPr>
          <a:lstStyle/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De dag voor het transport van dieren</a:t>
            </a:r>
          </a:p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Aanvraag indienen 48u op voorhand </a:t>
            </a:r>
          </a:p>
          <a:p>
            <a:pPr marL="0" indent="0">
              <a:buNone/>
            </a:pPr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nl-NL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vòòr</a:t>
            </a:r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 12u bij uw LCE mailen</a:t>
            </a:r>
          </a:p>
          <a:p>
            <a:endParaRPr 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Sturen naar uw LCE (FAVV)</a:t>
            </a:r>
          </a:p>
          <a:p>
            <a:pPr lvl="1"/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Antwerpen : </a:t>
            </a:r>
            <a:r>
              <a:rPr lang="nl-BE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             </a:t>
            </a:r>
            <a:r>
              <a:rPr lang="nl-BE" sz="2800" b="1" i="0" dirty="0">
                <a:solidFill>
                  <a:schemeClr val="accent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Export.ANT@favv.be</a:t>
            </a:r>
            <a:endParaRPr lang="nl-BE" sz="2800" b="1" i="0" dirty="0">
              <a:solidFill>
                <a:schemeClr val="accent5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nl-BE" sz="2800" b="1" dirty="0">
                <a:latin typeface="Calibri" panose="020F0502020204030204" pitchFamily="34" charset="0"/>
                <a:cs typeface="Calibri" panose="020F0502020204030204" pitchFamily="34" charset="0"/>
              </a:rPr>
              <a:t>Oost </a:t>
            </a:r>
            <a:r>
              <a:rPr lang="nl-BE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Vl</a:t>
            </a:r>
            <a:r>
              <a:rPr lang="nl-BE" sz="2800" b="1" dirty="0">
                <a:latin typeface="Calibri" panose="020F0502020204030204" pitchFamily="34" charset="0"/>
                <a:cs typeface="Calibri" panose="020F0502020204030204" pitchFamily="34" charset="0"/>
              </a:rPr>
              <a:t>- Brabant: </a:t>
            </a:r>
            <a:r>
              <a:rPr lang="nl-BE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    </a:t>
            </a:r>
            <a:r>
              <a:rPr lang="nl-BE" sz="2800" b="1" i="0" dirty="0">
                <a:solidFill>
                  <a:schemeClr val="accent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Export.OVB@favv.be</a:t>
            </a:r>
            <a:endParaRPr lang="nl-BE" sz="2800" b="1" i="0" dirty="0">
              <a:solidFill>
                <a:schemeClr val="accent5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nl-BE" sz="2800" b="1" dirty="0">
                <a:latin typeface="Calibri" panose="020F0502020204030204" pitchFamily="34" charset="0"/>
                <a:cs typeface="Calibri" panose="020F0502020204030204" pitchFamily="34" charset="0"/>
              </a:rPr>
              <a:t>Limburg- Brabant:    </a:t>
            </a:r>
            <a:r>
              <a:rPr lang="nl-BE" sz="2800" b="1" i="0" dirty="0">
                <a:solidFill>
                  <a:schemeClr val="accent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Export.VLI@favv.be</a:t>
            </a:r>
            <a:endParaRPr lang="nl-BE" sz="2800" b="1" i="0" dirty="0">
              <a:solidFill>
                <a:schemeClr val="accent5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nl-BE" sz="2800" b="1" dirty="0">
                <a:latin typeface="Calibri" panose="020F0502020204030204" pitchFamily="34" charset="0"/>
                <a:cs typeface="Calibri" panose="020F0502020204030204" pitchFamily="34" charset="0"/>
              </a:rPr>
              <a:t>West Vlaanderen:   </a:t>
            </a:r>
            <a:r>
              <a:rPr lang="nl-BE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 </a:t>
            </a:r>
            <a:r>
              <a:rPr lang="nl-BE" sz="2800" b="1" i="0" dirty="0">
                <a:solidFill>
                  <a:schemeClr val="accent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Export.WVL@favv.be</a:t>
            </a:r>
            <a:endParaRPr lang="nl-BE" sz="2800" b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50F83AA-FF78-3143-3120-6016D74D2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CDC7FFB-6264-3327-3BFC-EDB12A45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04184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1F634-B8AD-AAED-02BA-0D9C85F68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6E8B48CC-12B5-6487-22FF-2F0187A2A86F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1679438"/>
              </p:ext>
            </p:extLst>
          </p:nvPr>
        </p:nvGraphicFramePr>
        <p:xfrm>
          <a:off x="758031" y="-2158719"/>
          <a:ext cx="7627938" cy="1076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3784378" imgH="5340204" progId="Acrobat.Document.DC">
                  <p:embed/>
                </p:oleObj>
              </mc:Choice>
              <mc:Fallback>
                <p:oleObj name="Acrobat Document" r:id="rId2" imgW="3784378" imgH="5340204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58031" y="-2158719"/>
                        <a:ext cx="7627938" cy="10763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Afbeelding 2">
            <a:extLst>
              <a:ext uri="{FF2B5EF4-FFF2-40B4-BE49-F238E27FC236}">
                <a16:creationId xmlns:a16="http://schemas.microsoft.com/office/drawing/2014/main" id="{F0AC6C72-52AB-228B-F2DB-F56217D81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92BBC7B-F7D7-7F41-BB90-D1ED87C88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58068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88E0DC-A268-BCC6-9055-05CA53A11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 aanvraagformulier</a:t>
            </a:r>
            <a:endParaRPr lang="nl-BE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327227E-15BC-9274-01F5-ADF7FE44A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2160590"/>
            <a:ext cx="7319059" cy="3880773"/>
          </a:xfrm>
        </p:spPr>
        <p:txBody>
          <a:bodyPr>
            <a:normAutofit lnSpcReduction="10000"/>
          </a:bodyPr>
          <a:lstStyle/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Belangrijk is steeds vermelden bij vervoerder: nummerplaat en duur transport</a:t>
            </a:r>
          </a:p>
          <a:p>
            <a:pPr marL="0" indent="0">
              <a:buNone/>
            </a:pPr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   (indien niet vermeld = geen certificering!!!)</a:t>
            </a:r>
          </a:p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Alleen wetenschappelijke namen van de vogels vermelden en met ringnummers</a:t>
            </a:r>
          </a:p>
          <a:p>
            <a:endParaRPr 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</a:p>
          <a:p>
            <a:pPr marL="0" indent="0">
              <a:buNone/>
            </a:pPr>
            <a:endParaRPr lang="nl-BE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F4C2D29-A4C3-B0CC-4B5D-BB63FB4FA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30A9DA2-C461-0F08-BE5F-ED06264A5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33051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B6F76A-1472-2E54-AF45-2EDA2671A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D2402E56-9DB0-C139-896D-AAEA38ADBA3E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2575685"/>
              </p:ext>
            </p:extLst>
          </p:nvPr>
        </p:nvGraphicFramePr>
        <p:xfrm>
          <a:off x="1398588" y="-617538"/>
          <a:ext cx="5875337" cy="829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3784378" imgH="5340204" progId="Acrobat.Document.DC">
                  <p:embed/>
                </p:oleObj>
              </mc:Choice>
              <mc:Fallback>
                <p:oleObj name="Acrobat Document" r:id="rId2" imgW="3784378" imgH="5340204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98588" y="-617538"/>
                        <a:ext cx="5875337" cy="8291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Afbeelding 2">
            <a:extLst>
              <a:ext uri="{FF2B5EF4-FFF2-40B4-BE49-F238E27FC236}">
                <a16:creationId xmlns:a16="http://schemas.microsoft.com/office/drawing/2014/main" id="{15D55657-AF92-FCF1-E100-CAC42FC84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1470EEC-1617-B02C-9EA1-EE9BD3D94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05073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85DD99-FDA0-B4E4-D715-E2A5BA602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Land van bestemming</a:t>
            </a:r>
            <a:br>
              <a:rPr lang="nl-NL" sz="4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BE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55ECDE9-4D0F-4F33-D35B-F046C3732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8264979" cy="4351338"/>
          </a:xfrm>
        </p:spPr>
        <p:txBody>
          <a:bodyPr/>
          <a:lstStyle/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Wanneer het een handelaar is of iemand reeds geregistreerd is in </a:t>
            </a:r>
            <a:r>
              <a:rPr lang="nl-NL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TraceNT</a:t>
            </a:r>
            <a:endParaRPr 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Plaats van bestemming moet geldig zijn in </a:t>
            </a:r>
            <a:r>
              <a:rPr lang="nl-NL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TracesNT</a:t>
            </a:r>
            <a:endParaRPr 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Contact opnemen met de koper om dit te verifiëren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5FABE9F-2408-38C6-00E3-8FD834561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963BCE6-2063-A935-25C3-D396C5F16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21671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57570C-56B6-EF12-35AC-5D07FF408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0"/>
            <a:ext cx="7707087" cy="1169043"/>
          </a:xfrm>
        </p:spPr>
        <p:txBody>
          <a:bodyPr>
            <a:normAutofit fontScale="90000"/>
          </a:bodyPr>
          <a:lstStyle/>
          <a:p>
            <a:pPr algn="ctr"/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Wanneer er geen registratie is</a:t>
            </a:r>
            <a:b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van de koper</a:t>
            </a:r>
            <a:br>
              <a:rPr lang="nl-NL" sz="4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BE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5DE703-D548-364D-3A05-2AC81CEBE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endParaRPr lang="nl-BE" dirty="0"/>
          </a:p>
          <a:p>
            <a:endParaRPr lang="nl-BE" dirty="0"/>
          </a:p>
          <a:p>
            <a:pPr marL="0" indent="0">
              <a:buNone/>
            </a:pPr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r>
              <a:rPr lang="nl-BE" sz="2800" b="1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BE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certificeerder</a:t>
            </a:r>
            <a:r>
              <a:rPr lang="nl-BE" sz="2800" b="1" dirty="0">
                <a:latin typeface="Calibri" panose="020F0502020204030204" pitchFamily="34" charset="0"/>
                <a:cs typeface="Calibri" panose="020F0502020204030204" pitchFamily="34" charset="0"/>
              </a:rPr>
              <a:t> kiest op </a:t>
            </a:r>
            <a:r>
              <a:rPr lang="nl-B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plaats van bestemming de optie ‘</a:t>
            </a:r>
            <a:r>
              <a:rPr lang="nl-BE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lang="nl-B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non-business </a:t>
            </a:r>
            <a:r>
              <a:rPr lang="nl-BE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entity</a:t>
            </a:r>
            <a:r>
              <a:rPr lang="nl-B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</a:p>
          <a:p>
            <a:endParaRPr lang="nl-BE" i="1" dirty="0"/>
          </a:p>
        </p:txBody>
      </p:sp>
      <p:pic>
        <p:nvPicPr>
          <p:cNvPr id="5" name="Afbeelding 1">
            <a:extLst>
              <a:ext uri="{FF2B5EF4-FFF2-40B4-BE49-F238E27FC236}">
                <a16:creationId xmlns:a16="http://schemas.microsoft.com/office/drawing/2014/main" id="{2531265A-C1F2-2D88-8776-09E31F2A3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78" y="1400627"/>
            <a:ext cx="8869843" cy="2993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1FBA553-DCDF-DD09-B3F2-118730BEB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7F3535B-A492-AFDD-D054-9BD34B339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41862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7F5B58-D516-04E1-6A0A-96B01489E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130629"/>
            <a:ext cx="8055430" cy="1154161"/>
          </a:xfrm>
        </p:spPr>
        <p:txBody>
          <a:bodyPr>
            <a:normAutofit fontScale="90000"/>
          </a:bodyPr>
          <a:lstStyle/>
          <a:p>
            <a:pPr algn="ctr"/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Wanneer er geen registratie is </a:t>
            </a:r>
            <a:b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van de koper</a:t>
            </a:r>
            <a:br>
              <a:rPr lang="nl-NL" sz="4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BE" sz="40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BFB59A-C342-8FCE-1AAA-793886783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2160590"/>
            <a:ext cx="7630887" cy="3880773"/>
          </a:xfrm>
        </p:spPr>
        <p:txBody>
          <a:bodyPr>
            <a:normAutofit/>
          </a:bodyPr>
          <a:lstStyle/>
          <a:p>
            <a:endParaRPr lang="nl-BE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l-B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 gegevens van de koper kunnen dan ingevuld worden, zonder dat de registratie/validatie in TRACES moet gebeuren</a:t>
            </a:r>
          </a:p>
          <a:p>
            <a:endParaRPr lang="nl-BE" sz="2800" b="1" dirty="0">
              <a:latin typeface="Calibri" panose="020F050202020403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3E096C0-3353-D804-06BF-9CD25FB61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2670975-095B-15BE-28F0-3A18695F3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89795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B6F4CA-AE46-DE4B-43E9-0EE0EA1AE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Transport </a:t>
            </a:r>
            <a:endParaRPr lang="nl-BE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2" name="Picture 4" descr="Transport | FOD Buitenlandse Zaken - Buitenlandse Handel en  Ontwikkelingssamenwerking">
            <a:extLst>
              <a:ext uri="{FF2B5EF4-FFF2-40B4-BE49-F238E27FC236}">
                <a16:creationId xmlns:a16="http://schemas.microsoft.com/office/drawing/2014/main" id="{833107B1-16D8-115E-6094-EA29F006834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445" y="2228875"/>
            <a:ext cx="5069125" cy="3373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4EA9D639-33D7-97D5-B97E-B44F2D900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DEE2F3E-18E5-44DD-E899-63CF1D321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06069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83B8BB-E3F9-D238-4E2D-27EC0D2C9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115" y="401255"/>
            <a:ext cx="7469531" cy="825661"/>
          </a:xfrm>
        </p:spPr>
        <p:txBody>
          <a:bodyPr>
            <a:noAutofit/>
          </a:bodyPr>
          <a:lstStyle/>
          <a:p>
            <a:pPr algn="ctr"/>
            <a:r>
              <a:rPr lang="nl-BE" sz="4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Wat is commercieel transport?</a:t>
            </a:r>
            <a:br>
              <a:rPr lang="nl-BE" sz="4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BE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66A8336-6E4E-F859-2867-4F0A9C813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918" y="1226916"/>
            <a:ext cx="8773611" cy="54979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Transport van dieren is </a:t>
            </a:r>
            <a:r>
              <a:rPr lang="nl-NL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 definitie  commercieel</a:t>
            </a:r>
            <a:r>
              <a:rPr lang="nl-NL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nl-NL" sz="2800" b="1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nl-NL" sz="2800" b="1" i="0" u="sng" dirty="0">
                <a:solidFill>
                  <a:srgbClr val="B9602E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BEHALVE</a:t>
            </a:r>
            <a:r>
              <a:rPr lang="nl-NL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als het:</a:t>
            </a:r>
          </a:p>
          <a:p>
            <a:r>
              <a:rPr lang="nl-NL" sz="3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geen handelskarakter heeft</a:t>
            </a:r>
          </a:p>
          <a:p>
            <a:r>
              <a:rPr lang="nl-NL" sz="3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een handelskarakter heeft, maar gebeurt met een eigen vervoermiddel over een afstand van minder dan 50 km</a:t>
            </a:r>
          </a:p>
          <a:p>
            <a:r>
              <a:rPr lang="nl-NL" sz="3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gebeurt voor de bedrijfsvoering, zoals het transport tussen 2 stallen van hetzelfde bedrijf of het transport van de stal naar de weide</a:t>
            </a:r>
          </a:p>
          <a:p>
            <a:endParaRPr lang="nl-NL" sz="28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28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682166D-0132-9FA2-8641-0B4C441EC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70AD2D9-6A2F-2AA1-6342-5D2267596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826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83B8BB-E3F9-D238-4E2D-27EC0D2C9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115" y="401255"/>
            <a:ext cx="7469531" cy="825661"/>
          </a:xfrm>
        </p:spPr>
        <p:txBody>
          <a:bodyPr>
            <a:noAutofit/>
          </a:bodyPr>
          <a:lstStyle/>
          <a:p>
            <a:pPr algn="ctr"/>
            <a:r>
              <a:rPr lang="nl-BE" sz="4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Wat is commercieel transport?</a:t>
            </a:r>
            <a:br>
              <a:rPr lang="nl-BE" sz="4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BE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66A8336-6E4E-F859-2867-4F0A9C813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918" y="1226916"/>
            <a:ext cx="8773611" cy="54979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nl-NL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Transport van dieren is </a:t>
            </a:r>
            <a:r>
              <a:rPr lang="nl-NL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definitie  commercieel</a:t>
            </a:r>
            <a:r>
              <a:rPr lang="nl-NL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nl-NL" sz="2800" b="1" u="sng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nl-NL" sz="2800" b="1" u="sng" dirty="0">
                <a:solidFill>
                  <a:srgbClr val="B960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BEHALVE </a:t>
            </a:r>
            <a:r>
              <a:rPr lang="nl-NL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 het:</a:t>
            </a:r>
          </a:p>
          <a:p>
            <a:pPr marL="0" indent="0" algn="ctr">
              <a:buNone/>
            </a:pPr>
            <a:r>
              <a:rPr lang="nl-NL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nl-NL" sz="3200" b="1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gebeurt voor 1 enkel fokdier</a:t>
            </a:r>
          </a:p>
          <a:p>
            <a:r>
              <a:rPr lang="nl-NL" sz="3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gebeurt naar of van een dierenkliniek</a:t>
            </a:r>
          </a:p>
          <a:p>
            <a:r>
              <a:rPr lang="nl-NL" sz="3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gebeurt van of naar een prijskamp waar er geen dieren worden verkocht</a:t>
            </a:r>
          </a:p>
          <a:p>
            <a:r>
              <a:rPr lang="nl-NL" sz="3200" b="1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gebeurt voor het houden van een beperkt aantal dieren als hobby.</a:t>
            </a:r>
          </a:p>
          <a:p>
            <a:endParaRPr lang="nl-NL" sz="2800" b="0" i="0" u="sng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28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8019415-A699-E459-CD6C-2AE24270B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00E9388-3060-A232-BE45-4AFCC43B8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971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8D16022-CA99-3741-BD7B-FABB499839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12" y="1215342"/>
            <a:ext cx="7503625" cy="567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D447B7C-8337-E4E1-7494-D93E77FCA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162046"/>
            <a:ext cx="8048264" cy="1597306"/>
          </a:xfrm>
        </p:spPr>
        <p:txBody>
          <a:bodyPr>
            <a:normAutofit/>
          </a:bodyPr>
          <a:lstStyle/>
          <a:p>
            <a:pPr algn="ctr"/>
            <a:r>
              <a:rPr lang="nl-NL" sz="4000" b="1" dirty="0">
                <a:solidFill>
                  <a:schemeClr val="accent5"/>
                </a:solidFill>
              </a:rPr>
              <a:t>Is het </a:t>
            </a:r>
            <a:r>
              <a:rPr lang="nl-NL" sz="40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transport</a:t>
            </a:r>
            <a:r>
              <a:rPr lang="nl-NL" sz="4000" b="1" dirty="0">
                <a:solidFill>
                  <a:schemeClr val="accent5"/>
                </a:solidFill>
              </a:rPr>
              <a:t> commercieel?</a:t>
            </a:r>
            <a:br>
              <a:rPr lang="nl-NL" sz="4000" b="1" dirty="0">
                <a:solidFill>
                  <a:schemeClr val="accent5"/>
                </a:solidFill>
              </a:rPr>
            </a:br>
            <a:r>
              <a:rPr lang="nl-NL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NEEN !</a:t>
            </a:r>
            <a:endParaRPr lang="nl-BE" sz="4000" b="1" dirty="0">
              <a:solidFill>
                <a:schemeClr val="accent5"/>
              </a:solidFill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36102A2-E062-8295-4558-DDF48E884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FC43AF8-A9EF-4290-752B-0A8FDA08B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93908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5E8494-16C7-B4CD-5CAD-BDAB47B68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Import van dieren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E3DEF00-37DE-934A-7726-F5AD87DBF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18" y="2138818"/>
            <a:ext cx="8299048" cy="4539774"/>
          </a:xfrm>
        </p:spPr>
        <p:txBody>
          <a:bodyPr>
            <a:normAutofit/>
          </a:bodyPr>
          <a:lstStyle/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De verkoper doet het nodige in </a:t>
            </a:r>
            <a:r>
              <a:rPr lang="nl-NL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TracesNT</a:t>
            </a:r>
            <a:endParaRPr 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Of indien u wil importeren  </a:t>
            </a:r>
          </a:p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Uzelf neemt contact met uw LCE met:</a:t>
            </a:r>
          </a:p>
          <a:p>
            <a:pPr lvl="1"/>
            <a:r>
              <a:rPr lang="nl-NL" sz="2600" b="1" dirty="0">
                <a:latin typeface="Calibri" panose="020F0502020204030204" pitchFamily="34" charset="0"/>
                <a:cs typeface="Calibri" panose="020F0502020204030204" pitchFamily="34" charset="0"/>
              </a:rPr>
              <a:t>Naam </a:t>
            </a:r>
          </a:p>
          <a:p>
            <a:pPr lvl="1"/>
            <a:r>
              <a:rPr lang="nl-NL" sz="2600" b="1" dirty="0">
                <a:latin typeface="Calibri" panose="020F0502020204030204" pitchFamily="34" charset="0"/>
                <a:cs typeface="Calibri" panose="020F0502020204030204" pitchFamily="34" charset="0"/>
              </a:rPr>
              <a:t>Adres </a:t>
            </a:r>
          </a:p>
          <a:p>
            <a:pPr lvl="1"/>
            <a:r>
              <a:rPr lang="nl-NL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BTWnummer</a:t>
            </a:r>
            <a:r>
              <a:rPr lang="nl-NL" sz="2600" b="1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nl-NL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VENnummer</a:t>
            </a:r>
            <a:r>
              <a:rPr lang="nl-NL" sz="2600" b="1" dirty="0">
                <a:latin typeface="Calibri" panose="020F0502020204030204" pitchFamily="34" charset="0"/>
                <a:cs typeface="Calibri" panose="020F0502020204030204" pitchFamily="34" charset="0"/>
              </a:rPr>
              <a:t> of rijksregisternummer</a:t>
            </a:r>
          </a:p>
          <a:p>
            <a:pPr marL="0" indent="0">
              <a:buNone/>
            </a:pPr>
            <a:r>
              <a:rPr lang="nl-BE" sz="28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nl-BE" sz="2800" b="0" i="0" dirty="0" err="1">
                <a:solidFill>
                  <a:srgbClr val="FF0000"/>
                </a:solidFill>
                <a:effectLst/>
                <a:latin typeface="Google Sans"/>
              </a:rPr>
              <a:t>V</a:t>
            </a:r>
            <a:r>
              <a:rPr lang="nl-BE" sz="2800" b="0" i="0" dirty="0" err="1">
                <a:solidFill>
                  <a:srgbClr val="202124"/>
                </a:solidFill>
                <a:effectLst/>
                <a:latin typeface="Google Sans"/>
              </a:rPr>
              <a:t>estigings</a:t>
            </a:r>
            <a:r>
              <a:rPr lang="nl-BE" sz="2800" b="0" i="0" dirty="0" err="1">
                <a:solidFill>
                  <a:srgbClr val="FF0000"/>
                </a:solidFill>
                <a:effectLst/>
                <a:latin typeface="Google Sans"/>
              </a:rPr>
              <a:t>E</a:t>
            </a:r>
            <a:r>
              <a:rPr lang="nl-BE" sz="2800" b="0" i="0" dirty="0" err="1">
                <a:solidFill>
                  <a:srgbClr val="202124"/>
                </a:solidFill>
                <a:effectLst/>
                <a:latin typeface="Google Sans"/>
              </a:rPr>
              <a:t>enheids</a:t>
            </a:r>
            <a:r>
              <a:rPr lang="nl-BE" sz="2800" b="0" i="0" dirty="0" err="1">
                <a:solidFill>
                  <a:srgbClr val="FF0000"/>
                </a:solidFill>
                <a:effectLst/>
                <a:latin typeface="Google Sans"/>
              </a:rPr>
              <a:t>N</a:t>
            </a:r>
            <a:r>
              <a:rPr lang="nl-BE" sz="2800" b="0" i="0" dirty="0" err="1">
                <a:solidFill>
                  <a:srgbClr val="202124"/>
                </a:solidFill>
                <a:effectLst/>
                <a:latin typeface="Google Sans"/>
              </a:rPr>
              <a:t>ummer</a:t>
            </a:r>
            <a:r>
              <a:rPr lang="nl-BE" sz="2800" b="0" i="0" dirty="0">
                <a:solidFill>
                  <a:srgbClr val="202124"/>
                </a:solidFill>
                <a:effectLst/>
                <a:latin typeface="Google Sans"/>
              </a:rPr>
              <a:t> </a:t>
            </a:r>
            <a:r>
              <a:rPr lang="nl-BE" sz="2800" dirty="0">
                <a:latin typeface="Calibri" panose="020F0502020204030204" pitchFamily="34" charset="0"/>
                <a:cs typeface="Calibri" panose="020F0502020204030204" pitchFamily="34" charset="0"/>
              </a:rPr>
              <a:t>is voor de landbouw)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964CE06-0EB4-7561-93BC-A57D6AF9E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51913B5-C751-283A-F410-9455242D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33134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AA3297-BB31-1DA1-24F2-782B570CA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6FF1432-419F-647C-FE1B-25A52F178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60590"/>
            <a:ext cx="7538978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l-NL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Vogels houden, verhandelen,</a:t>
            </a:r>
            <a:b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Nederland</a:t>
            </a:r>
          </a:p>
          <a:p>
            <a:pPr marL="0" indent="0" algn="ctr">
              <a:buNone/>
            </a:pPr>
            <a:r>
              <a:rPr lang="nl-BE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Administratie levende (gefokte) dieren en….</a:t>
            </a:r>
            <a:endParaRPr lang="nl-NL" sz="2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9952F1A-05E7-C109-DC22-8C7AFBAC4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D50D29-2CE3-72EE-D941-F542A3FE7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70674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F112E5-D96B-2243-CCBF-6417D43AD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Gezondheidscertificaat </a:t>
            </a:r>
            <a:endParaRPr lang="nl-BE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C0EE88-BD63-AFA7-6DFF-45C3DAE6C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070" y="1639730"/>
            <a:ext cx="6347714" cy="4865243"/>
          </a:xfrm>
        </p:spPr>
        <p:txBody>
          <a:bodyPr>
            <a:normAutofit/>
          </a:bodyPr>
          <a:lstStyle/>
          <a:p>
            <a:pPr algn="l"/>
            <a:r>
              <a:rPr lang="nl-NL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Administratieplicht </a:t>
            </a:r>
          </a:p>
          <a:p>
            <a:pPr algn="l"/>
            <a:r>
              <a:rPr lang="nl-NL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 moet voor CITES-soorten van </a:t>
            </a:r>
            <a:r>
              <a:rPr lang="nl-NL" sz="2400" b="1" i="0" u="none" strike="noStrike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Bijlage A en B</a:t>
            </a:r>
            <a:r>
              <a:rPr lang="nl-NL" sz="2400" b="0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nl-NL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een administratie bijhouden. Wilt u weten voor welke soorten u dat moet doen? Bekijk </a:t>
            </a:r>
            <a:r>
              <a:rPr lang="nl-NL" sz="2400" b="1" i="0" u="none" strike="noStrike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Administratie beschermde dieren en planten</a:t>
            </a:r>
            <a:r>
              <a:rPr lang="nl-NL" sz="2400" b="0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2400" b="1" i="0" u="none" strike="noStrike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Verdrag van Bonn, Bijlage I</a:t>
            </a:r>
            <a:endParaRPr lang="nl-NL" sz="2400" b="0" i="0" dirty="0">
              <a:solidFill>
                <a:srgbClr val="0070C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2400" b="1" i="0" u="sng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Verdrag van Bern, Bijlage II</a:t>
            </a:r>
            <a:endParaRPr lang="nl-NL" sz="2400" b="0" i="0" dirty="0">
              <a:solidFill>
                <a:srgbClr val="0070C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2400" b="1" i="0" u="none" strike="noStrike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Habitatrichtlijn, Bijlage IV</a:t>
            </a:r>
            <a:endParaRPr lang="nl-NL" sz="2400" b="1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nl-NL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 geen voorbeeld tonen wegens te uitgebreid</a:t>
            </a:r>
            <a:endParaRPr lang="nl-NL" sz="2400" b="1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nl-NL" sz="2400" b="0" i="0" dirty="0">
              <a:solidFill>
                <a:srgbClr val="0070C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98E3E6C-476E-2BC9-7F64-9037ED1A1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0F0F67-CF27-6FC6-4FE3-973632293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2185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D23C2D-79BC-E259-49C9-843587F69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81023"/>
            <a:ext cx="6347713" cy="1377387"/>
          </a:xfrm>
        </p:spPr>
        <p:txBody>
          <a:bodyPr>
            <a:normAutofit/>
          </a:bodyPr>
          <a:lstStyle/>
          <a:p>
            <a:pPr algn="ctr"/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Aanvraag klantnummer </a:t>
            </a:r>
            <a:b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keuring</a:t>
            </a:r>
            <a:endParaRPr lang="nl-BE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E6B9A81-A02F-193F-D9F2-1647FE224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65814"/>
            <a:ext cx="8256609" cy="4675550"/>
          </a:xfrm>
        </p:spPr>
        <p:txBody>
          <a:bodyPr>
            <a:noAutofit/>
          </a:bodyPr>
          <a:lstStyle/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Klantnummer nodig van NVWA</a:t>
            </a:r>
          </a:p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Particulier direct aanvragen</a:t>
            </a:r>
          </a:p>
          <a:p>
            <a:r>
              <a:rPr lang="nl-BE" sz="2800" b="1" dirty="0">
                <a:latin typeface="Calibri" panose="020F0502020204030204" pitchFamily="34" charset="0"/>
                <a:cs typeface="Calibri" panose="020F0502020204030204" pitchFamily="34" charset="0"/>
              </a:rPr>
              <a:t>Met klantnummer veterinaire keuring via website NVWA</a:t>
            </a:r>
          </a:p>
          <a:p>
            <a:r>
              <a:rPr lang="nl-NL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Vraag eerst NVWA klantnummer aan</a:t>
            </a:r>
          </a:p>
          <a:p>
            <a:r>
              <a:rPr lang="nl-NL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Vraag Mijn NVWA account aan</a:t>
            </a:r>
          </a:p>
          <a:p>
            <a:r>
              <a:rPr lang="nl-NL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Controle van uw gegevens duurt minstens 1 dag</a:t>
            </a:r>
          </a:p>
          <a:p>
            <a:r>
              <a:rPr lang="nl-NL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Ontvang een mail en maak een wachtwoord aan</a:t>
            </a:r>
          </a:p>
          <a:p>
            <a:r>
              <a:rPr lang="nl-NL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Uw account is actief voor het aanvragen van een keuring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14B6E93-7438-7F3A-82B1-6F71E590D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3060BA9-5388-087E-F82B-5686ADD45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35588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F112E5-D96B-2243-CCBF-6417D43AD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4000" b="1" dirty="0">
                <a:solidFill>
                  <a:srgbClr val="FF0000"/>
                </a:solidFill>
              </a:rPr>
              <a:t>Wanneer aanvragen?</a:t>
            </a:r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nl-BE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C0EE88-BD63-AFA7-6DFF-45C3DAE6C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516" y="2160590"/>
            <a:ext cx="7755038" cy="3880773"/>
          </a:xfrm>
        </p:spPr>
        <p:txBody>
          <a:bodyPr>
            <a:normAutofit/>
          </a:bodyPr>
          <a:lstStyle/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Binnen 48 u voor vertrek</a:t>
            </a:r>
          </a:p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Voldoen aan een aantal eisen</a:t>
            </a:r>
          </a:p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Werkvoorschrift NVWA</a:t>
            </a:r>
          </a:p>
          <a:p>
            <a:pPr marL="0" indent="0">
              <a:buNone/>
            </a:pPr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nl-BE" sz="2800" b="0" i="0" u="none" strike="noStrike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Certificering overige landdieren, K-LV-OVEIU-01   (incl. bijlagen)</a:t>
            </a:r>
            <a:r>
              <a:rPr lang="nl-BE" sz="2800" b="0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800" b="1" dirty="0">
                <a:latin typeface="Calibri" panose="020F0502020204030204" pitchFamily="34" charset="0"/>
                <a:cs typeface="Calibri" panose="020F0502020204030204" pitchFamily="34" charset="0"/>
              </a:rPr>
              <a:t>Na de keuring staat het digitale GZC in </a:t>
            </a:r>
            <a:r>
              <a:rPr lang="nl-NL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TracesNT</a:t>
            </a:r>
            <a:endParaRPr 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l-BE" sz="2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l-BE" sz="2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35A0926-DF24-2C69-0D0E-CE3D8A675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026347D-998C-682B-1EF7-0D9C85F61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24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626126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989AA092-D32F-7036-7BD2-DB6C1033E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476" y="4553711"/>
            <a:ext cx="7203184" cy="210173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br>
              <a:rPr lang="en-US" sz="4400" b="1" kern="1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b="1" kern="1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Bedankt</a:t>
            </a:r>
            <a:r>
              <a:rPr lang="en-US" sz="4400" b="1" kern="1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kern="1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</a:t>
            </a:r>
            <a:r>
              <a:rPr lang="en-US" sz="4400" b="1" kern="1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kern="1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uw</a:t>
            </a:r>
            <a:r>
              <a:rPr lang="en-US" sz="4400" b="1" kern="1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kern="1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aandacht</a:t>
            </a:r>
            <a:br>
              <a:rPr lang="en-US" b="1" kern="1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b="1" kern="1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b="1" kern="1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700" b="1" kern="12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voorzitter@aviornis,be</a:t>
            </a:r>
            <a:br>
              <a:rPr lang="en-US" sz="2700" b="1" kern="1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700" b="1" kern="1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Willy Tieleman</a:t>
            </a:r>
            <a:br>
              <a:rPr lang="en-US" sz="2700" b="1" kern="1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700" b="1" kern="12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Wetgeving</a:t>
            </a:r>
            <a:r>
              <a:rPr lang="en-US" sz="2700" b="1" kern="1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br>
              <a:rPr lang="en-US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endParaRPr lang="en-US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Tijdelijke aanduiding voor inhoud 4" descr="Afbeelding met vogel, buitenshuis, fazantachtige, weg&#10;&#10;Automatisch gegenereerde beschrijving">
            <a:extLst>
              <a:ext uri="{FF2B5EF4-FFF2-40B4-BE49-F238E27FC236}">
                <a16:creationId xmlns:a16="http://schemas.microsoft.com/office/drawing/2014/main" id="{826FD3B9-05E4-5134-5167-A43B1FBE7D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76" y="1219200"/>
            <a:ext cx="7220292" cy="2762491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E30991F-B498-2FE4-1B3D-797FA60A2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" y="137319"/>
            <a:ext cx="115252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074A3EA-6754-ABA1-FB11-995B8F4E2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8B48A-4867-4A4F-8453-EE6D721A5321}" type="slidenum">
              <a:rPr lang="nl-BE" smtClean="0"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2599377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804</TotalTime>
  <Words>901</Words>
  <Application>Microsoft Office PowerPoint</Application>
  <PresentationFormat>Diavoorstelling (4:3)</PresentationFormat>
  <Paragraphs>167</Paragraphs>
  <Slides>25</Slides>
  <Notes>10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2</vt:i4>
      </vt:variant>
      <vt:variant>
        <vt:lpstr>Diatitels</vt:lpstr>
      </vt:variant>
      <vt:variant>
        <vt:i4>25</vt:i4>
      </vt:variant>
    </vt:vector>
  </HeadingPairs>
  <TitlesOfParts>
    <vt:vector size="35" baseType="lpstr">
      <vt:lpstr>Arial</vt:lpstr>
      <vt:lpstr>Calibri</vt:lpstr>
      <vt:lpstr>Google Sans</vt:lpstr>
      <vt:lpstr>Helvetica Neue</vt:lpstr>
      <vt:lpstr>RO Sans</vt:lpstr>
      <vt:lpstr>Trebuchet MS</vt:lpstr>
      <vt:lpstr>Wingdings 3</vt:lpstr>
      <vt:lpstr>Facet</vt:lpstr>
      <vt:lpstr>Worksheet</vt:lpstr>
      <vt:lpstr>Acrobat Document</vt:lpstr>
      <vt:lpstr>          Vogels houden, verhandelen,           Belgische wetgeving   Willy Tieleman</vt:lpstr>
      <vt:lpstr>Het houden van vogels toekomstgericht</vt:lpstr>
      <vt:lpstr>Cites Register van binnenkomst</vt:lpstr>
      <vt:lpstr>Cites Register van vertrek</vt:lpstr>
      <vt:lpstr>Het houden van vogels; toekomstgericht</vt:lpstr>
      <vt:lpstr>Het houden van vogels; toekomstgericht</vt:lpstr>
      <vt:lpstr>Verhandelen van vogels met gezondheidscertificaat </vt:lpstr>
      <vt:lpstr>Gezondheidscertificaat </vt:lpstr>
      <vt:lpstr>Wanneer aanvragen?</vt:lpstr>
      <vt:lpstr>PowerPoint-presentatie</vt:lpstr>
      <vt:lpstr>Op aanvraagformulier</vt:lpstr>
      <vt:lpstr>PowerPoint-presentatie</vt:lpstr>
      <vt:lpstr>Land van bestemming </vt:lpstr>
      <vt:lpstr>Wanneer er geen registratie is  van de koper </vt:lpstr>
      <vt:lpstr>Wanneer er geen registratie is  van de koper </vt:lpstr>
      <vt:lpstr>Transport </vt:lpstr>
      <vt:lpstr>Wat is commercieel transport? </vt:lpstr>
      <vt:lpstr>Wat is commercieel transport? </vt:lpstr>
      <vt:lpstr>Is het transport commercieel? NEEN !</vt:lpstr>
      <vt:lpstr>Import van dieren</vt:lpstr>
      <vt:lpstr>PowerPoint-presentatie</vt:lpstr>
      <vt:lpstr>Gezondheidscertificaat </vt:lpstr>
      <vt:lpstr>Aanvraag klantnummer   keuring</vt:lpstr>
      <vt:lpstr>Wanneer aanvragen? </vt:lpstr>
      <vt:lpstr> Bedankt voor uw aandacht   voorzitter@aviornis,be Willy Tieleman Wetgeving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Willy Tieleman</dc:creator>
  <cp:lastModifiedBy>Willy Tieleman</cp:lastModifiedBy>
  <cp:revision>170</cp:revision>
  <dcterms:created xsi:type="dcterms:W3CDTF">2023-08-12T16:40:12Z</dcterms:created>
  <dcterms:modified xsi:type="dcterms:W3CDTF">2025-02-12T10:22:11Z</dcterms:modified>
  <cp:contentStatus/>
</cp:coreProperties>
</file>